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0" r:id="rId1"/>
  </p:sldMasterIdLst>
  <p:sldIdLst>
    <p:sldId id="256" r:id="rId2"/>
    <p:sldId id="270" r:id="rId3"/>
    <p:sldId id="273" r:id="rId4"/>
    <p:sldId id="258" r:id="rId5"/>
    <p:sldId id="257" r:id="rId6"/>
    <p:sldId id="271" r:id="rId7"/>
    <p:sldId id="272" r:id="rId8"/>
    <p:sldId id="277" r:id="rId9"/>
    <p:sldId id="278" r:id="rId10"/>
    <p:sldId id="279" r:id="rId11"/>
    <p:sldId id="282" r:id="rId12"/>
    <p:sldId id="280" r:id="rId13"/>
    <p:sldId id="274" r:id="rId14"/>
    <p:sldId id="307" r:id="rId15"/>
    <p:sldId id="260" r:id="rId16"/>
    <p:sldId id="308" r:id="rId17"/>
    <p:sldId id="309" r:id="rId18"/>
    <p:sldId id="316" r:id="rId19"/>
    <p:sldId id="310" r:id="rId20"/>
    <p:sldId id="276" r:id="rId21"/>
    <p:sldId id="285" r:id="rId22"/>
    <p:sldId id="287" r:id="rId23"/>
    <p:sldId id="266" r:id="rId24"/>
    <p:sldId id="288" r:id="rId25"/>
    <p:sldId id="268" r:id="rId26"/>
    <p:sldId id="267" r:id="rId27"/>
    <p:sldId id="289" r:id="rId28"/>
    <p:sldId id="300" r:id="rId29"/>
    <p:sldId id="298" r:id="rId30"/>
    <p:sldId id="290" r:id="rId31"/>
    <p:sldId id="291" r:id="rId32"/>
    <p:sldId id="265" r:id="rId33"/>
    <p:sldId id="292" r:id="rId34"/>
    <p:sldId id="297" r:id="rId35"/>
    <p:sldId id="294" r:id="rId36"/>
    <p:sldId id="295" r:id="rId37"/>
    <p:sldId id="284" r:id="rId38"/>
    <p:sldId id="299" r:id="rId39"/>
    <p:sldId id="306" r:id="rId40"/>
    <p:sldId id="302" r:id="rId41"/>
    <p:sldId id="303" r:id="rId42"/>
    <p:sldId id="304" r:id="rId43"/>
    <p:sldId id="301" r:id="rId44"/>
    <p:sldId id="305" r:id="rId45"/>
    <p:sldId id="311" r:id="rId46"/>
    <p:sldId id="318" r:id="rId47"/>
    <p:sldId id="312" r:id="rId48"/>
    <p:sldId id="313" r:id="rId49"/>
    <p:sldId id="315" r:id="rId50"/>
    <p:sldId id="314" r:id="rId51"/>
    <p:sldId id="317" r:id="rId52"/>
    <p:sldId id="296" r:id="rId53"/>
  </p:sldIdLst>
  <p:sldSz cx="12192000" cy="6858000"/>
  <p:notesSz cx="6858000" cy="931386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B10483-2EFD-493D-9904-707C9F3333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B8F7461-E789-49E0-A664-8E2022AE8B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0DBB3F-F566-43B1-88F6-EDCA9A66E6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D7813-F564-47B5-BACD-F0447A41B16A}" type="datetimeFigureOut">
              <a:rPr lang="en-US" smtClean="0"/>
              <a:t>12/17/2019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DBEF2C-CB0C-497B-9811-E626A7CE29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17634A-380E-48BA-A562-6BA65EFDB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7286-8105-4809-A0AA-1726471BD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1937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4781C2-3A64-4652-A491-37311B06D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D6DAC8A-0C38-4AE5-A73A-893D27185B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40A32D-F3AB-44B9-BF25-A1BF7F7B98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D7813-F564-47B5-BACD-F0447A41B16A}" type="datetimeFigureOut">
              <a:rPr lang="en-US" smtClean="0"/>
              <a:t>12/17/2019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21E442-2518-4D63-96C0-C881619DA3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26B27F-EC4E-4AC9-866E-838732CFB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7286-8105-4809-A0AA-1726471BD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319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1DF4400-5177-464D-A727-0EDD486280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FF14C2F-208B-49AE-A68D-693C366ACF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402165-EA63-4978-8C9D-8629B86471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D7813-F564-47B5-BACD-F0447A41B16A}" type="datetimeFigureOut">
              <a:rPr lang="en-US" smtClean="0"/>
              <a:t>12/17/2019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A9F856-4758-404D-B144-FE876D7EF5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DD48E2-5456-4FBA-B2BD-34CAE5477B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7286-8105-4809-A0AA-1726471BD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0349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110850-0351-444F-B057-B85DF645B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BFDBC1-0D8E-42FF-B774-2AFE42E0AB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452943-9387-427C-8B7E-B93C304FB9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D7813-F564-47B5-BACD-F0447A41B16A}" type="datetimeFigureOut">
              <a:rPr lang="en-US" smtClean="0"/>
              <a:t>12/17/2019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2BE6E7-05A2-4FF7-9AF2-A66B65D0D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3E6A53-BC13-4862-9794-1D8AE1150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7286-8105-4809-A0AA-1726471BD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5469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3CC804-D048-46A3-A117-6B36136A6E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2F590A-DC62-4F09-B72D-D4B0B4D9BB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87E04D-DDD2-47BC-A293-484E002CF0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D7813-F564-47B5-BACD-F0447A41B16A}" type="datetimeFigureOut">
              <a:rPr lang="en-US" smtClean="0"/>
              <a:t>12/17/2019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1CE68A-F93B-4782-A64E-A6820B31FF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656E9E-B56A-4903-B4EF-2705287105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7286-8105-4809-A0AA-1726471BD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9100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2F72C-C56B-48FF-8B6D-FC01CE2ED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DA0BC8-F333-4C80-8A05-678BDECB3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40873E-CBD8-4EDE-A7B3-AA87F1472F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09DF93-F771-4013-B1E5-C3AC693D85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D7813-F564-47B5-BACD-F0447A41B16A}" type="datetimeFigureOut">
              <a:rPr lang="en-US" smtClean="0"/>
              <a:t>12/17/2019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A89DEA-3348-43DD-819E-6D31BBDCCF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05103D-07D8-4C87-8176-713C39C5C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7286-8105-4809-A0AA-1726471BD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4222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8947B-2E5E-4E20-A71C-9449A7E7F8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8085E9-F3F3-4481-988C-95894CB623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7D72A4-AB20-49FB-B1BD-AB15B3B989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221D8E-7401-45BD-85C4-03D0F1951C0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E0F03DF-C86A-47DE-B1A5-0C4C6D3FEC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0DD8EC7-37C1-48C0-BF1F-F1AF34398B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D7813-F564-47B5-BACD-F0447A41B16A}" type="datetimeFigureOut">
              <a:rPr lang="en-US" smtClean="0"/>
              <a:t>12/17/2019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93E5BC4-88FA-43D6-A81F-7259AEFCD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43D1F84-8DB0-427C-8A27-E872C15DF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7286-8105-4809-A0AA-1726471BD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2656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25C61E-C7B5-4356-B98C-07112E19F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E3812A3-885A-4F81-B2FF-7DAF9CEF26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D7813-F564-47B5-BACD-F0447A41B16A}" type="datetimeFigureOut">
              <a:rPr lang="en-US" smtClean="0"/>
              <a:t>12/17/2019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35174F-1321-444A-8C82-D6BA0EB3F5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AAED83-211E-49B9-BCE6-7F3D85C7E2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7286-8105-4809-A0AA-1726471BD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75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84FF6A0-4C03-499C-8619-B2E3AF8E1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D7813-F564-47B5-BACD-F0447A41B16A}" type="datetimeFigureOut">
              <a:rPr lang="en-US" smtClean="0"/>
              <a:t>12/17/2019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645629B-B20A-4AF3-8366-6322936E4D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B7455-D7D5-4281-975F-842800399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7286-8105-4809-A0AA-1726471BD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57954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2594A9-EBFC-4346-8B76-9C19AEE07F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DF4F53-AACF-4319-BB46-DAF0165AE1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068BD5-5E25-48F5-A02A-77AF977867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27C8CF-0F26-4783-833D-4E260F348D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D7813-F564-47B5-BACD-F0447A41B16A}" type="datetimeFigureOut">
              <a:rPr lang="en-US" smtClean="0"/>
              <a:t>12/17/2019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E3AA0D-1F6A-4CFA-837A-7A8B2BAAF2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50E1AA-E23B-4688-8211-EB609A4CEF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7286-8105-4809-A0AA-1726471BD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918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E65E36-19ED-445D-8E7C-F6DEF3619B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B12196D-06DE-4918-AE16-665E59CEE6C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FD3B73-9AFE-4F85-8B63-7B97CF775B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623927-FE75-4136-B4E3-C0397ACC5C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D7813-F564-47B5-BACD-F0447A41B16A}" type="datetimeFigureOut">
              <a:rPr lang="en-US" smtClean="0"/>
              <a:t>12/17/2019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D7110E-0355-48F8-A160-804984527B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1551D5-1FBA-4741-9552-0D191F87B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D7286-8105-4809-A0AA-1726471BD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8696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2596D73-BB96-449A-AB5C-92B3F420AF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16D188-2019-4E67-9F3F-2A214F44D7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947F7A-1B8D-4A10-8341-D7E83B479F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DD7813-F564-47B5-BACD-F0447A41B16A}" type="datetimeFigureOut">
              <a:rPr lang="en-US" smtClean="0"/>
              <a:t>12/17/2019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CA5945-860F-493F-A45B-9A70F6529F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AC9E5A-E5D8-4C1F-AAA7-FD2468C692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CD7286-8105-4809-A0AA-1726471BD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8706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tr-electronics.com/talon-srx.html#product_tabs_technical_resources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phoenix-documentation.readthedocs.io/en/latest/index.html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wpilib.screenstepslive.com/s/currentCS/m/labview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phoenix-documentation.readthedocs.io/en/latest/index.html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hiefdelphi.com/forums/showthread.php?t=120756&amp;page=2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hyperlink" Target="http://www.ctr-electronics.com/downloads/pdf/Pigeon%20IMU%20User's%20Guide.pdf" TargetMode="Externa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rossTheRoadElec/Phoenix-Examples-LabVIEW" TargetMode="Externa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rossTheRoadElec/Phoenix-Examples-LabVIEW" TargetMode="Externa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hyperlink" Target="http://docs.limelightvision.io/en/latest/" TargetMode="Externa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tr-electronics.com/hro.html#product_tabs_technical_resources" TargetMode="External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wpilib.screenstepslive.com/s/currentCS/m/getting_started/l/599677-frc-driver-station-powered-by-ni-labview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5C6B16-A73C-4BB4-9D55-71052925B16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Controls Training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F41586B-AD5D-4D2B-BFD4-D6BAD112C25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Apple Pi Robotics</a:t>
            </a:r>
          </a:p>
          <a:p>
            <a:r>
              <a:rPr lang="en-US" dirty="0"/>
              <a:t>2019 - 2020 Season</a:t>
            </a:r>
          </a:p>
        </p:txBody>
      </p:sp>
    </p:spTree>
    <p:extLst>
      <p:ext uri="{BB962C8B-B14F-4D97-AF65-F5344CB8AC3E}">
        <p14:creationId xmlns:p14="http://schemas.microsoft.com/office/powerpoint/2010/main" val="39765910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BE866-AA15-461B-A130-89D640A7F5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316" y="0"/>
            <a:ext cx="11441611" cy="1330036"/>
          </a:xfrm>
        </p:spPr>
        <p:txBody>
          <a:bodyPr/>
          <a:lstStyle/>
          <a:p>
            <a:r>
              <a:rPr lang="en-US" dirty="0"/>
              <a:t>IP Addresses and connecting to robot, continued: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866216-BE90-4E77-9CE9-66D43028CE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708728"/>
            <a:ext cx="10930514" cy="4931769"/>
          </a:xfrm>
        </p:spPr>
        <p:txBody>
          <a:bodyPr anchor="t">
            <a:normAutofit fontScale="70000" lnSpcReduction="20000"/>
          </a:bodyPr>
          <a:lstStyle/>
          <a:p>
            <a:r>
              <a:rPr lang="en-US" dirty="0"/>
              <a:t>#1:  The </a:t>
            </a:r>
            <a:r>
              <a:rPr lang="en-US" dirty="0" err="1"/>
              <a:t>RoboRio</a:t>
            </a:r>
            <a:r>
              <a:rPr lang="en-US" dirty="0"/>
              <a:t> IP address is set as part of the </a:t>
            </a:r>
            <a:r>
              <a:rPr lang="en-US" dirty="0" err="1"/>
              <a:t>RoboRio</a:t>
            </a:r>
            <a:r>
              <a:rPr lang="en-US" dirty="0"/>
              <a:t> Imaging process, which sets IP address and sets up the </a:t>
            </a:r>
            <a:r>
              <a:rPr lang="en-US" dirty="0" err="1"/>
              <a:t>RoboRio</a:t>
            </a:r>
            <a:r>
              <a:rPr lang="en-US" dirty="0"/>
              <a:t> for the programming language that is being used (Labview, Java, C++)   </a:t>
            </a:r>
          </a:p>
          <a:p>
            <a:r>
              <a:rPr lang="en-US" dirty="0"/>
              <a:t>WPI </a:t>
            </a:r>
            <a:r>
              <a:rPr lang="en-US" dirty="0" err="1"/>
              <a:t>Screensteps</a:t>
            </a:r>
            <a:r>
              <a:rPr lang="en-US" dirty="0"/>
              <a:t> shows the procedure - we will skip that for now -  as our </a:t>
            </a:r>
            <a:r>
              <a:rPr lang="en-US" dirty="0" err="1"/>
              <a:t>RoboRio’s</a:t>
            </a:r>
            <a:r>
              <a:rPr lang="en-US" dirty="0"/>
              <a:t> are already imaged  - They will need to be re-imaged for next year.</a:t>
            </a:r>
          </a:p>
          <a:p>
            <a:r>
              <a:rPr lang="en-US" dirty="0"/>
              <a:t>but you will need to know the Team Number used on the </a:t>
            </a:r>
            <a:r>
              <a:rPr lang="en-US" dirty="0" err="1"/>
              <a:t>RoboRio</a:t>
            </a:r>
            <a:r>
              <a:rPr lang="en-US" dirty="0"/>
              <a:t> that you are working with.</a:t>
            </a:r>
          </a:p>
          <a:p>
            <a:endParaRPr lang="en-US" dirty="0"/>
          </a:p>
          <a:p>
            <a:r>
              <a:rPr lang="en-US" dirty="0" err="1">
                <a:solidFill>
                  <a:srgbClr val="FF0000"/>
                </a:solidFill>
              </a:rPr>
              <a:t>RoboRio</a:t>
            </a:r>
            <a:r>
              <a:rPr lang="en-US" dirty="0">
                <a:solidFill>
                  <a:srgbClr val="FF0000"/>
                </a:solidFill>
              </a:rPr>
              <a:t> Web Portal to set Static IP???</a:t>
            </a:r>
          </a:p>
          <a:p>
            <a:endParaRPr lang="en-US" dirty="0"/>
          </a:p>
          <a:p>
            <a:r>
              <a:rPr lang="en-US" dirty="0"/>
              <a:t>#2: The radio IP address (if using Ethernet wire this is not required.</a:t>
            </a:r>
          </a:p>
          <a:p>
            <a:r>
              <a:rPr lang="en-US" dirty="0"/>
              <a:t>This is performed using the Radio Configuration Utility that is on your laptop as part of the download and install of the Update Suite. </a:t>
            </a:r>
          </a:p>
          <a:p>
            <a:r>
              <a:rPr lang="en-US" dirty="0"/>
              <a:t>This needs to be redone at competitions to connect with the Field management systems, and then reset after competitions to use for practice at home. </a:t>
            </a:r>
          </a:p>
          <a:p>
            <a:r>
              <a:rPr lang="en-US" dirty="0"/>
              <a:t>We will also skip this step for now as our radios should be set. 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42672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BE866-AA15-461B-A130-89D640A7F5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426" y="378692"/>
            <a:ext cx="11228439" cy="1330036"/>
          </a:xfrm>
        </p:spPr>
        <p:txBody>
          <a:bodyPr/>
          <a:lstStyle/>
          <a:p>
            <a:r>
              <a:rPr lang="en-US" dirty="0"/>
              <a:t>IP Addresses and connecting to robot continued: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866216-BE90-4E77-9CE9-66D43028CE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7018" y="1410854"/>
            <a:ext cx="10930514" cy="4036291"/>
          </a:xfrm>
        </p:spPr>
        <p:txBody>
          <a:bodyPr anchor="t"/>
          <a:lstStyle/>
          <a:p>
            <a:r>
              <a:rPr lang="en-US" dirty="0"/>
              <a:t>#3: Setting the IP Address on the Laptop</a:t>
            </a:r>
          </a:p>
          <a:p>
            <a:r>
              <a:rPr lang="en-US" dirty="0"/>
              <a:t>On Laptop go to Network and Internet Settings (in control panel)</a:t>
            </a:r>
          </a:p>
          <a:p>
            <a:r>
              <a:rPr lang="en-US" dirty="0"/>
              <a:t>Click on Change Adapter Options, and panel with various connections comes up</a:t>
            </a:r>
          </a:p>
          <a:p>
            <a:r>
              <a:rPr lang="en-US" dirty="0"/>
              <a:t>Click on desired device (Ethernet or </a:t>
            </a:r>
            <a:r>
              <a:rPr lang="en-US" dirty="0" err="1"/>
              <a:t>WiFi</a:t>
            </a:r>
            <a:r>
              <a:rPr lang="en-US" dirty="0"/>
              <a:t>), then select Properties</a:t>
            </a:r>
          </a:p>
          <a:p>
            <a:r>
              <a:rPr lang="en-US" dirty="0"/>
              <a:t>Select  Internet Protocol Version 4 (TCP/IPv4)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50FA67-FFE9-4391-9E63-8C505C4E29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061" t="16229" r="985" b="27407"/>
          <a:stretch/>
        </p:blipFill>
        <p:spPr>
          <a:xfrm>
            <a:off x="0" y="4535053"/>
            <a:ext cx="5711617" cy="232294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1C5497-036C-483C-B7F8-772A2ABBD5F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757" t="23164" r="36667" b="22424"/>
          <a:stretch/>
        </p:blipFill>
        <p:spPr>
          <a:xfrm>
            <a:off x="3916218" y="4405591"/>
            <a:ext cx="1727200" cy="23415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204A1B3-3B3B-4A86-8D7C-847022EECDD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2349" t="32054" r="32424" b="16229"/>
          <a:stretch/>
        </p:blipFill>
        <p:spPr>
          <a:xfrm>
            <a:off x="5844317" y="4435937"/>
            <a:ext cx="2017425" cy="23264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719F6FB-95E7-4D85-AFA3-071A14812C35}"/>
              </a:ext>
            </a:extLst>
          </p:cNvPr>
          <p:cNvSpPr txBox="1"/>
          <p:nvPr/>
        </p:nvSpPr>
        <p:spPr>
          <a:xfrm>
            <a:off x="7952409" y="4225942"/>
            <a:ext cx="411951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Click on the “Use the following IP Address” button and fill in the fields as shown  (if team number is not 2067 then use appropriate)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Note you will need to go in and bring it back to “Obtain an IP Address Automatically” to get on internet! (for </a:t>
            </a:r>
            <a:r>
              <a:rPr lang="en-US" dirty="0" err="1"/>
              <a:t>WiFi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6861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BFBBD-2F47-4D90-A536-10EBE4E75B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823274"/>
          </a:xfrm>
        </p:spPr>
        <p:txBody>
          <a:bodyPr/>
          <a:lstStyle/>
          <a:p>
            <a:r>
              <a:rPr lang="en-US" dirty="0"/>
              <a:t>IP Addresses number 4 &amp; 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68B4F4-365D-435A-9ECC-65A6844FEB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659118"/>
            <a:ext cx="10745787" cy="4589281"/>
          </a:xfrm>
        </p:spPr>
        <p:txBody>
          <a:bodyPr anchor="t">
            <a:normAutofit/>
          </a:bodyPr>
          <a:lstStyle/>
          <a:p>
            <a:r>
              <a:rPr lang="en-US" dirty="0"/>
              <a:t>#4: The driver station,  go to the Setup tab and enter the team number associated with the robot you are connecting, e.g. 2067.</a:t>
            </a:r>
          </a:p>
          <a:p>
            <a:endParaRPr lang="en-US" dirty="0"/>
          </a:p>
          <a:p>
            <a:r>
              <a:rPr lang="en-US" dirty="0"/>
              <a:t>#5: When you open a robot project it will ask for a team number it will then assign the </a:t>
            </a:r>
            <a:r>
              <a:rPr lang="en-US" dirty="0" err="1"/>
              <a:t>ip</a:t>
            </a:r>
            <a:r>
              <a:rPr lang="en-US" dirty="0"/>
              <a:t> address in the Labview Project Explorer</a:t>
            </a:r>
          </a:p>
          <a:p>
            <a:r>
              <a:rPr lang="en-US" dirty="0"/>
              <a:t>We highly recommend changing that by clicking on it, selecting properties and changing it to: 10.XX.XX.2  (The </a:t>
            </a:r>
            <a:r>
              <a:rPr lang="en-US" dirty="0" err="1"/>
              <a:t>RoboRio</a:t>
            </a:r>
            <a:r>
              <a:rPr lang="en-US" dirty="0"/>
              <a:t> address) </a:t>
            </a:r>
          </a:p>
          <a:p>
            <a:r>
              <a:rPr lang="en-US" dirty="0"/>
              <a:t>This is referred to as setting it as a “static” IP address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0351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F306914-BCAF-43C8-9AC7-B924EE10B7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791183"/>
          </a:xfrm>
        </p:spPr>
        <p:txBody>
          <a:bodyPr/>
          <a:lstStyle/>
          <a:p>
            <a:r>
              <a:rPr lang="en-US" dirty="0"/>
              <a:t>Download and Install the CTRE Software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B2CB8D7-5F25-49CE-A75C-CD62631FC9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6851" y="1556427"/>
            <a:ext cx="11274358" cy="5066046"/>
          </a:xfrm>
        </p:spPr>
        <p:txBody>
          <a:bodyPr anchor="t">
            <a:normAutofit fontScale="77500" lnSpcReduction="20000"/>
          </a:bodyPr>
          <a:lstStyle/>
          <a:p>
            <a:r>
              <a:rPr lang="en-US" dirty="0"/>
              <a:t>Go to: </a:t>
            </a:r>
            <a:r>
              <a:rPr lang="en-US" dirty="0">
                <a:hlinkClick r:id="rId2"/>
              </a:rPr>
              <a:t>http://www.ctr-electronics.com/talon-srx.html#product_tabs_technical_resources</a:t>
            </a:r>
            <a:endParaRPr lang="en-US" dirty="0"/>
          </a:p>
          <a:p>
            <a:endParaRPr lang="en-US" dirty="0"/>
          </a:p>
          <a:p>
            <a:r>
              <a:rPr lang="en-US" dirty="0"/>
              <a:t>Scroll down find and click on “ Download the Phoenix Installer here!”</a:t>
            </a:r>
          </a:p>
          <a:p>
            <a:r>
              <a:rPr lang="en-US" dirty="0"/>
              <a:t>Which brings you to another page </a:t>
            </a:r>
          </a:p>
          <a:p>
            <a:r>
              <a:rPr lang="en-US" dirty="0"/>
              <a:t>Find: CTRE Phoenix Framework Installer 5.15.1.0 (.zip) (or latest), and click on it to download.</a:t>
            </a:r>
          </a:p>
          <a:p>
            <a:r>
              <a:rPr lang="en-US" dirty="0"/>
              <a:t>It will download it to your downloads folder, It is a Zip file so must be “Unzipped” (or “extracted”) before opening</a:t>
            </a:r>
          </a:p>
          <a:p>
            <a:pPr lvl="1"/>
            <a:r>
              <a:rPr lang="en-US" dirty="0"/>
              <a:t>To do this right click on the file in your download folder and select “Extract All”</a:t>
            </a:r>
          </a:p>
          <a:p>
            <a:pPr lvl="1"/>
            <a:r>
              <a:rPr lang="en-US" dirty="0"/>
              <a:t>The default destination should be fine, click on “extract”</a:t>
            </a:r>
          </a:p>
          <a:p>
            <a:pPr lvl="1"/>
            <a:r>
              <a:rPr lang="en-US" dirty="0"/>
              <a:t>You can then run the application (has a little lifeboat ring Icon).</a:t>
            </a:r>
          </a:p>
          <a:p>
            <a:pPr lvl="2"/>
            <a:r>
              <a:rPr lang="en-US" dirty="0"/>
              <a:t>Windows may tell you it is an unsafe type of thing to do - if you click “More info” then can choose run anyway.</a:t>
            </a:r>
          </a:p>
          <a:p>
            <a:r>
              <a:rPr lang="en-US" dirty="0"/>
              <a:t>Once installed you should get a little Lifeboat ring - with the name Phoenix Tuner on your desktop</a:t>
            </a:r>
          </a:p>
          <a:p>
            <a:pPr lvl="1"/>
            <a:r>
              <a:rPr lang="en-US" dirty="0"/>
              <a:t>It will make accessible by Labview all of the Talon SRX specific VI’s that we will start to employ going forward.</a:t>
            </a:r>
          </a:p>
          <a:p>
            <a:pPr lvl="2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89363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E16446-DEDC-4BBD-AC93-1D1005B84B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6450"/>
            <a:ext cx="10515600" cy="842238"/>
          </a:xfrm>
        </p:spPr>
        <p:txBody>
          <a:bodyPr/>
          <a:lstStyle/>
          <a:p>
            <a:r>
              <a:rPr lang="en-US" dirty="0"/>
              <a:t>The Phoenix Documentation and Tuner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6B2828-5A8E-4750-8816-960FAE33CE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68677"/>
            <a:ext cx="10515600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hlinkClick r:id="rId2"/>
              </a:rPr>
              <a:t>https://phoenix-documentation.readthedocs.io/en/latest/index.html</a:t>
            </a:r>
            <a:endParaRPr lang="en-US" dirty="0"/>
          </a:p>
          <a:p>
            <a:endParaRPr lang="en-US" dirty="0"/>
          </a:p>
          <a:p>
            <a:r>
              <a:rPr lang="en-US" dirty="0"/>
              <a:t>Web Based tool to configure the CAN connected, CTRE components</a:t>
            </a:r>
          </a:p>
          <a:p>
            <a:pPr lvl="1"/>
            <a:r>
              <a:rPr lang="en-US" dirty="0"/>
              <a:t>The Talon SRX, Talon SPX, Pigeon IMU, Falcon Talon SX</a:t>
            </a:r>
          </a:p>
          <a:p>
            <a:r>
              <a:rPr lang="en-US" dirty="0"/>
              <a:t>Sets the Id’s of each component, Tests them and configures them.</a:t>
            </a:r>
          </a:p>
          <a:p>
            <a:endParaRPr lang="en-US" dirty="0"/>
          </a:p>
          <a:p>
            <a:r>
              <a:rPr lang="en-US" dirty="0"/>
              <a:t>The CTRE Documentation is extensive, It is important if not Imperative – to read through it and follow its recommended steps for commissioning a new control system – New means new to you!  Make no assumptions that it is correct!</a:t>
            </a:r>
          </a:p>
          <a:p>
            <a:r>
              <a:rPr lang="en-US" dirty="0"/>
              <a:t>This can be tedious, but in the end you will find it saves time.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11371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906C9-9C05-4B82-9960-B3ACD52AA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Basic Tank Drive </a:t>
            </a:r>
            <a:br>
              <a:rPr lang="en-US" dirty="0"/>
            </a:br>
            <a:r>
              <a:rPr lang="en-US" dirty="0"/>
              <a:t>- with </a:t>
            </a:r>
            <a:r>
              <a:rPr lang="en-US" b="1" i="1" dirty="0"/>
              <a:t>CAN</a:t>
            </a:r>
            <a:r>
              <a:rPr lang="en-US" dirty="0"/>
              <a:t> controller, e.g. Talon SR</a:t>
            </a:r>
            <a:r>
              <a:rPr lang="en-US" b="1" i="1" dirty="0"/>
              <a:t>X</a:t>
            </a:r>
            <a:br>
              <a:rPr lang="en-US" b="1" i="1" dirty="0"/>
            </a:br>
            <a:r>
              <a:rPr lang="en-US" sz="2000" b="1" i="1" dirty="0"/>
              <a:t>The </a:t>
            </a:r>
            <a:r>
              <a:rPr lang="en-US" sz="2000" b="1" i="1" dirty="0"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</a:effectLst>
              </a:rPr>
              <a:t>Phoenix Lifeboat software must be installed prior to this!</a:t>
            </a:r>
            <a:endParaRPr lang="en-US" b="1" i="1" dirty="0">
              <a:effectLst>
                <a:glow rad="38100">
                  <a:schemeClr val="bg1">
                    <a:lumMod val="65000"/>
                    <a:lumOff val="35000"/>
                    <a:alpha val="40000"/>
                  </a:schemeClr>
                </a:glow>
              </a:effectLs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88F24F-2A07-4D12-AF2D-E4DF225325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49566" y="2002831"/>
            <a:ext cx="10244343" cy="4735320"/>
          </a:xfrm>
        </p:spPr>
        <p:txBody>
          <a:bodyPr anchor="t" anchorCtr="0">
            <a:normAutofit fontScale="92500" lnSpcReduction="20000"/>
          </a:bodyPr>
          <a:lstStyle/>
          <a:p>
            <a:r>
              <a:rPr lang="en-US" dirty="0"/>
              <a:t>From Getting Started Window:</a:t>
            </a:r>
          </a:p>
          <a:p>
            <a:pPr lvl="1"/>
            <a:r>
              <a:rPr lang="en-US" dirty="0"/>
              <a:t>Got to “Support “ Tab</a:t>
            </a:r>
          </a:p>
          <a:p>
            <a:pPr lvl="1"/>
            <a:r>
              <a:rPr lang="en-US" dirty="0"/>
              <a:t>Then “Find FRC Examples”</a:t>
            </a:r>
          </a:p>
          <a:p>
            <a:pPr lvl="1"/>
            <a:r>
              <a:rPr lang="en-US" dirty="0"/>
              <a:t>Then “CAN”</a:t>
            </a:r>
          </a:p>
          <a:p>
            <a:pPr lvl="1"/>
            <a:r>
              <a:rPr lang="en-US" dirty="0"/>
              <a:t>Then “Arcade Drive”</a:t>
            </a:r>
          </a:p>
          <a:p>
            <a:pPr lvl="2"/>
            <a:r>
              <a:rPr lang="en-US" dirty="0"/>
              <a:t>Open project</a:t>
            </a:r>
          </a:p>
          <a:p>
            <a:pPr lvl="2"/>
            <a:r>
              <a:rPr lang="en-US" dirty="0"/>
              <a:t>Look at at Begin - note how they integrate CTRE Blocks for Talon SRX CAN drive, and also the follower mode with “Open 2Motor” Block</a:t>
            </a:r>
          </a:p>
          <a:p>
            <a:pPr lvl="2"/>
            <a:r>
              <a:rPr lang="en-US" dirty="0"/>
              <a:t>Copy these blocks into a new robot project Begin .vi</a:t>
            </a:r>
          </a:p>
          <a:p>
            <a:pPr lvl="3"/>
            <a:r>
              <a:rPr lang="en-US" dirty="0"/>
              <a:t>Replace the “Victor S” block with the “Talon SRX” blocks</a:t>
            </a:r>
          </a:p>
          <a:p>
            <a:pPr lvl="2"/>
            <a:r>
              <a:rPr lang="en-US" dirty="0"/>
              <a:t>Next review the “Tele-OP block”</a:t>
            </a:r>
          </a:p>
          <a:p>
            <a:pPr lvl="2"/>
            <a:r>
              <a:rPr lang="en-US" dirty="0"/>
              <a:t>Copy the robot drive blocks into your own new robot project TeleOp.vi</a:t>
            </a:r>
          </a:p>
          <a:p>
            <a:pPr lvl="2"/>
            <a:r>
              <a:rPr lang="en-US" b="1" i="1" dirty="0"/>
              <a:t>Please don’t modify the example itself - it loses the example for others and is prone to corruption</a:t>
            </a:r>
          </a:p>
          <a:p>
            <a:pPr lvl="3"/>
            <a:endParaRPr lang="en-US" dirty="0"/>
          </a:p>
          <a:p>
            <a:pPr lvl="2"/>
            <a:r>
              <a:rPr lang="en-US" dirty="0"/>
              <a:t>Now run your Robot Project- is everything good?  If not try to debug - for instance maybe wheels are going backwards?</a:t>
            </a:r>
          </a:p>
          <a:p>
            <a:pPr lvl="3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27162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7FBFCE-D966-4398-AE2C-18F3E3F54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6"/>
            <a:ext cx="10515600" cy="754102"/>
          </a:xfrm>
        </p:spPr>
        <p:txBody>
          <a:bodyPr/>
          <a:lstStyle/>
          <a:p>
            <a:r>
              <a:rPr lang="en-US" dirty="0"/>
              <a:t>Robot Main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23507E-44CC-4CD7-9483-9377EE1B72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100831"/>
            <a:ext cx="3920229" cy="5076132"/>
          </a:xfrm>
        </p:spPr>
        <p:txBody>
          <a:bodyPr/>
          <a:lstStyle/>
          <a:p>
            <a:r>
              <a:rPr lang="en-US" dirty="0"/>
              <a:t>Robot Main calls all the other vi’s</a:t>
            </a:r>
          </a:p>
          <a:p>
            <a:r>
              <a:rPr lang="en-US" dirty="0"/>
              <a:t>Generally is not modified </a:t>
            </a:r>
          </a:p>
          <a:p>
            <a:pPr lvl="1"/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412840-1878-4D55-9E38-BE58E14C2E2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3032D7-8395-4416-B6DB-15B9D299E5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587" t="16829" r="20413" b="6926"/>
          <a:stretch/>
        </p:blipFill>
        <p:spPr>
          <a:xfrm>
            <a:off x="4758429" y="1272804"/>
            <a:ext cx="7315201" cy="5228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2053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33DC75-68C6-487B-8ACC-42886C90BA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89917"/>
            <a:ext cx="10515600" cy="709073"/>
          </a:xfrm>
        </p:spPr>
        <p:txBody>
          <a:bodyPr/>
          <a:lstStyle/>
          <a:p>
            <a:r>
              <a:rPr lang="en-US" dirty="0"/>
              <a:t>Begin.vi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0FE74A-C634-49FE-924C-05D6323084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94317" y="1220662"/>
            <a:ext cx="3995594" cy="4986587"/>
          </a:xfrm>
        </p:spPr>
        <p:txBody>
          <a:bodyPr/>
          <a:lstStyle/>
          <a:p>
            <a:r>
              <a:rPr lang="en-US" dirty="0"/>
              <a:t>Runs once only – no loop</a:t>
            </a:r>
          </a:p>
          <a:p>
            <a:r>
              <a:rPr lang="en-US" dirty="0"/>
              <a:t>Tells program where joysticks, and actuators are </a:t>
            </a:r>
          </a:p>
          <a:p>
            <a:r>
              <a:rPr lang="en-US" dirty="0"/>
              <a:t>Here: Drive motors are set up for CAN, Talon SRXs</a:t>
            </a:r>
          </a:p>
          <a:p>
            <a:r>
              <a:rPr lang="en-US" dirty="0"/>
              <a:t>Plus an additional Talon SRX Motor configured</a:t>
            </a:r>
          </a:p>
          <a:p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79ECC4E-C95D-4F77-92C0-E07FDEBE081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7412" t="18129" r="36647" b="23204"/>
          <a:stretch/>
        </p:blipFill>
        <p:spPr>
          <a:xfrm>
            <a:off x="4324139" y="1393744"/>
            <a:ext cx="7867861" cy="464129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CBC3C1D-C764-4F31-B1B6-E4010FAA4C37}"/>
              </a:ext>
            </a:extLst>
          </p:cNvPr>
          <p:cNvSpPr txBox="1"/>
          <p:nvPr/>
        </p:nvSpPr>
        <p:spPr>
          <a:xfrm>
            <a:off x="4928616" y="5665708"/>
            <a:ext cx="25702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Leave these things alone!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2FB6C7E-BF76-4C83-B584-AE9ADAB35309}"/>
              </a:ext>
            </a:extLst>
          </p:cNvPr>
          <p:cNvSpPr/>
          <p:nvPr/>
        </p:nvSpPr>
        <p:spPr>
          <a:xfrm>
            <a:off x="4541520" y="4294108"/>
            <a:ext cx="3108960" cy="1371600"/>
          </a:xfrm>
          <a:prstGeom prst="ellipse">
            <a:avLst/>
          </a:prstGeom>
          <a:noFill/>
          <a:ln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0889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472225E-9095-4544-A361-051D4F8E98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204" t="13463" r="42986" b="25436"/>
          <a:stretch/>
        </p:blipFill>
        <p:spPr>
          <a:xfrm>
            <a:off x="5976501" y="1162974"/>
            <a:ext cx="6215499" cy="550415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2135DD-A9BF-4BF5-94C2-F2321200F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Begin – Using ConfigAll.vi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64FEB4-5678-4304-821B-F13B149B6D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7582" y="1772359"/>
            <a:ext cx="5648418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Config all </a:t>
            </a:r>
          </a:p>
          <a:p>
            <a:pPr lvl="1"/>
            <a:r>
              <a:rPr lang="en-US" dirty="0"/>
              <a:t>Sets all the Parameters in one place </a:t>
            </a:r>
          </a:p>
          <a:p>
            <a:pPr lvl="1"/>
            <a:r>
              <a:rPr lang="en-US" dirty="0"/>
              <a:t>Also by going through the list have clearer understanding of all the capabilities.</a:t>
            </a:r>
          </a:p>
          <a:p>
            <a:pPr lvl="1"/>
            <a:r>
              <a:rPr lang="en-US" dirty="0"/>
              <a:t>Double click to open the “Enhanced Motor Controller </a:t>
            </a:r>
            <a:r>
              <a:rPr lang="en-US" dirty="0" err="1"/>
              <a:t>Configurables</a:t>
            </a:r>
            <a:r>
              <a:rPr lang="en-US" dirty="0"/>
              <a:t>” block and find form for variables.</a:t>
            </a:r>
          </a:p>
          <a:p>
            <a:pPr lvl="2"/>
            <a:r>
              <a:rPr lang="en-US" dirty="0"/>
              <a:t>Find where you set the current limits and set.</a:t>
            </a:r>
          </a:p>
          <a:p>
            <a:pPr lvl="2"/>
            <a:r>
              <a:rPr lang="en-US" dirty="0"/>
              <a:t>Later other parameters will be used.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1"/>
            <a:r>
              <a:rPr lang="en-US" dirty="0"/>
              <a:t>Also included: Pigeon Gyro configuration set up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97122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64EF7-DFA2-4FCA-85CD-E3252A68B0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75908"/>
          </a:xfrm>
        </p:spPr>
        <p:txBody>
          <a:bodyPr>
            <a:normAutofit fontScale="90000"/>
          </a:bodyPr>
          <a:lstStyle/>
          <a:p>
            <a:r>
              <a:rPr lang="en-US" dirty="0"/>
              <a:t>Tele-OP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ABE1F4-DD95-43DE-BD27-030DC5307F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189608"/>
            <a:ext cx="10072456" cy="4987355"/>
          </a:xfrm>
        </p:spPr>
        <p:txBody>
          <a:bodyPr/>
          <a:lstStyle/>
          <a:p>
            <a:r>
              <a:rPr lang="en-US" dirty="0"/>
              <a:t>Tele-Op initially set up to run base read joystick and Drive operations.</a:t>
            </a:r>
          </a:p>
          <a:p>
            <a:r>
              <a:rPr lang="en-US" dirty="0"/>
              <a:t>Timed Loop (commonly referred to as Periodic Block) then would have accessory loops for solenoids or other features</a:t>
            </a:r>
          </a:p>
          <a:p>
            <a:r>
              <a:rPr lang="en-US" dirty="0"/>
              <a:t>However we have found (along with most other mature Labview teams) that it is better to put all into Periodic Loop</a:t>
            </a:r>
          </a:p>
          <a:p>
            <a:pPr lvl="1"/>
            <a:r>
              <a:rPr lang="en-US" dirty="0"/>
              <a:t>More flexible, better control of loops</a:t>
            </a:r>
          </a:p>
          <a:p>
            <a:pPr lvl="1"/>
            <a:r>
              <a:rPr lang="en-US" dirty="0"/>
              <a:t>Minimal calls are left in Tele-Op to keep drive station happy.</a:t>
            </a:r>
          </a:p>
          <a:p>
            <a:pPr lvl="1"/>
            <a:endParaRPr lang="en-US" dirty="0"/>
          </a:p>
          <a:p>
            <a:r>
              <a:rPr lang="en-US" dirty="0"/>
              <a:t>Next few slides will walk through first use of baseline Tele-Op and then moving all to Periodic.</a:t>
            </a:r>
          </a:p>
        </p:txBody>
      </p:sp>
    </p:spTree>
    <p:extLst>
      <p:ext uri="{BB962C8B-B14F-4D97-AF65-F5344CB8AC3E}">
        <p14:creationId xmlns:p14="http://schemas.microsoft.com/office/powerpoint/2010/main" val="37101906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0E0ED5-B1A5-41B1-B70B-A7F15E9E2E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575" y="85874"/>
            <a:ext cx="9905998" cy="1574250"/>
          </a:xfrm>
        </p:spPr>
        <p:txBody>
          <a:bodyPr/>
          <a:lstStyle/>
          <a:p>
            <a:r>
              <a:rPr lang="en-US" dirty="0"/>
              <a:t>First Step - Complete before 1</a:t>
            </a:r>
            <a:r>
              <a:rPr lang="en-US" baseline="30000" dirty="0"/>
              <a:t>St </a:t>
            </a:r>
            <a:r>
              <a:rPr lang="en-US" dirty="0"/>
              <a:t>Meeting:</a:t>
            </a:r>
            <a:br>
              <a:rPr lang="en-US" dirty="0"/>
            </a:br>
            <a:r>
              <a:rPr lang="en-US" dirty="0"/>
              <a:t>Download and Install Labview for 2019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BEB4AF3-AC83-4EE1-BCC1-B158A9F53B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0575" y="1813397"/>
            <a:ext cx="10279575" cy="3890819"/>
          </a:xfrm>
        </p:spPr>
        <p:txBody>
          <a:bodyPr anchor="t">
            <a:normAutofit fontScale="85000" lnSpcReduction="20000"/>
          </a:bodyPr>
          <a:lstStyle/>
          <a:p>
            <a:r>
              <a:rPr lang="en-US" dirty="0"/>
              <a:t>Go to:  </a:t>
            </a:r>
            <a:r>
              <a:rPr lang="en-US" dirty="0">
                <a:hlinkClick r:id="rId2"/>
              </a:rPr>
              <a:t>https://wpilib.screenstepslive.com/s/currentCS/m/labview</a:t>
            </a:r>
            <a:endParaRPr lang="en-US" dirty="0"/>
          </a:p>
          <a:p>
            <a:pPr lvl="1"/>
            <a:r>
              <a:rPr lang="en-US" dirty="0"/>
              <a:t>(recently </a:t>
            </a:r>
            <a:r>
              <a:rPr lang="en-US" dirty="0" err="1"/>
              <a:t>Screensteps</a:t>
            </a:r>
            <a:r>
              <a:rPr lang="en-US" dirty="0"/>
              <a:t> is being replaced by </a:t>
            </a:r>
            <a:r>
              <a:rPr lang="en-US" dirty="0" err="1"/>
              <a:t>FRCdocs</a:t>
            </a:r>
            <a:r>
              <a:rPr lang="en-US" dirty="0"/>
              <a:t>)</a:t>
            </a:r>
          </a:p>
          <a:p>
            <a:r>
              <a:rPr lang="en-US" dirty="0"/>
              <a:t>Follow directions for “Installing Labview for 2019”</a:t>
            </a:r>
          </a:p>
          <a:p>
            <a:pPr lvl="1"/>
            <a:r>
              <a:rPr lang="en-US" dirty="0"/>
              <a:t>This will take a while each to download and install</a:t>
            </a:r>
          </a:p>
          <a:p>
            <a:pPr lvl="1"/>
            <a:r>
              <a:rPr lang="en-US" dirty="0"/>
              <a:t>When prompted the Activation code / Serial Number is:  </a:t>
            </a:r>
            <a:r>
              <a:rPr lang="en-US" b="1" dirty="0"/>
              <a:t>B04P63481</a:t>
            </a:r>
          </a:p>
          <a:p>
            <a:r>
              <a:rPr lang="en-US" dirty="0"/>
              <a:t>Once complete - follow directions on same page for “Installing the FRC Update”</a:t>
            </a:r>
          </a:p>
          <a:p>
            <a:pPr lvl="1"/>
            <a:r>
              <a:rPr lang="en-US" dirty="0"/>
              <a:t>This is much quicker</a:t>
            </a:r>
          </a:p>
          <a:p>
            <a:r>
              <a:rPr lang="en-US" i="1" dirty="0"/>
              <a:t>If all completed correctly when you open Labview it should come up with this: 															“Getting Started Window”</a:t>
            </a:r>
          </a:p>
          <a:p>
            <a:r>
              <a:rPr lang="en-US" dirty="0"/>
              <a:t>If a greyish window comes up you may not have</a:t>
            </a:r>
          </a:p>
          <a:p>
            <a:pPr marL="0" indent="0">
              <a:buNone/>
            </a:pPr>
            <a:r>
              <a:rPr lang="en-US" dirty="0"/>
              <a:t>installed the update</a:t>
            </a:r>
          </a:p>
          <a:p>
            <a:pPr lvl="1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6091E2B-609D-4C98-9CE1-4EE3AFA31D5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379" t="12945" r="27184" b="17929"/>
          <a:stretch/>
        </p:blipFill>
        <p:spPr>
          <a:xfrm>
            <a:off x="8460418" y="4333414"/>
            <a:ext cx="2849731" cy="2438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5413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906C9-9C05-4B82-9960-B3ACD52AA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Tank Drive </a:t>
            </a:r>
            <a:br>
              <a:rPr lang="en-US" dirty="0"/>
            </a:br>
            <a:r>
              <a:rPr lang="en-US" dirty="0"/>
              <a:t>- Simple Modification of the drive Type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88F24F-2A07-4D12-AF2D-E4DF225325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768876"/>
            <a:ext cx="10378427" cy="3802627"/>
          </a:xfrm>
        </p:spPr>
        <p:txBody>
          <a:bodyPr anchor="t">
            <a:normAutofit fontScale="85000" lnSpcReduction="20000"/>
          </a:bodyPr>
          <a:lstStyle/>
          <a:p>
            <a:r>
              <a:rPr lang="en-US" dirty="0"/>
              <a:t>OK basic Arcade drive is working!</a:t>
            </a:r>
          </a:p>
          <a:p>
            <a:r>
              <a:rPr lang="en-US" dirty="0"/>
              <a:t>Now go to Tele-Op</a:t>
            </a:r>
          </a:p>
          <a:p>
            <a:pPr lvl="1"/>
            <a:r>
              <a:rPr lang="en-US" dirty="0"/>
              <a:t>Put a Case Structure Around the Arcade Block, make this the “True” case</a:t>
            </a:r>
          </a:p>
          <a:p>
            <a:pPr lvl="1"/>
            <a:r>
              <a:rPr lang="en-US" dirty="0"/>
              <a:t>In the “False” case put a “Tank Drive” block</a:t>
            </a:r>
          </a:p>
          <a:p>
            <a:pPr lvl="1"/>
            <a:r>
              <a:rPr lang="en-US" dirty="0"/>
              <a:t>Rewire Joystick axes appropriately for the Tank case – Using a Logitech controller</a:t>
            </a:r>
          </a:p>
          <a:p>
            <a:pPr lvl="2"/>
            <a:r>
              <a:rPr lang="en-US" dirty="0"/>
              <a:t>The  “Index Array” right of the read joystick block identifies the individual axes</a:t>
            </a:r>
          </a:p>
          <a:p>
            <a:pPr lvl="2"/>
            <a:r>
              <a:rPr lang="en-US" dirty="0"/>
              <a:t>Which axes do you want wired for the “Tank Drive?”</a:t>
            </a:r>
          </a:p>
          <a:p>
            <a:pPr lvl="2"/>
            <a:r>
              <a:rPr lang="en-US" dirty="0"/>
              <a:t>Right Y axis and left Y axis – how to determine the numbering of the axes?</a:t>
            </a:r>
          </a:p>
          <a:p>
            <a:pPr lvl="1"/>
            <a:r>
              <a:rPr lang="en-US" dirty="0"/>
              <a:t>Add a True/False control on the front panel and wire to the case selector</a:t>
            </a:r>
          </a:p>
          <a:p>
            <a:pPr lvl="1"/>
            <a:r>
              <a:rPr lang="en-US" dirty="0"/>
              <a:t>Once you think it is set - run it from Robot Main</a:t>
            </a:r>
          </a:p>
          <a:p>
            <a:pPr lvl="1"/>
            <a:r>
              <a:rPr lang="en-US" dirty="0"/>
              <a:t>Debug if not behaving as you want it to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How would you make alternate Joystick (e.g. 2 separate sticks) as an option?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76075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EE7537D-36BB-4619-A57E-B6251BC9E6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383" t="34089" r="7072" b="30482"/>
          <a:stretch/>
        </p:blipFill>
        <p:spPr>
          <a:xfrm>
            <a:off x="8101425" y="3775588"/>
            <a:ext cx="4077485" cy="257605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B906C9-9C05-4B82-9960-B3ACD52AA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</a:effectLst>
              </a:rPr>
              <a:t>Let’s Now add Current Limiting</a:t>
            </a:r>
            <a:br>
              <a:rPr lang="en-US" dirty="0"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</a:effectLst>
              </a:rPr>
            </a:br>
            <a:r>
              <a:rPr lang="en-US" dirty="0"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</a:effectLst>
              </a:rPr>
              <a:t>	</a:t>
            </a:r>
            <a:r>
              <a:rPr lang="en-US" sz="2700" dirty="0"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</a:effectLst>
              </a:rPr>
              <a:t>Current Limiting is done to:  (Discussion needed)</a:t>
            </a:r>
            <a:br>
              <a:rPr lang="en-US" sz="2700" dirty="0"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</a:effectLst>
              </a:rPr>
            </a:br>
            <a:r>
              <a:rPr lang="en-US" sz="2700" dirty="0"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</a:effectLst>
              </a:rPr>
              <a:t>	1) Protect from Brownout  </a:t>
            </a:r>
            <a:br>
              <a:rPr lang="en-US" sz="2700" dirty="0"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</a:effectLst>
              </a:rPr>
            </a:br>
            <a:r>
              <a:rPr lang="en-US" sz="2700" dirty="0"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</a:effectLst>
              </a:rPr>
              <a:t>	      - if robot voltage dips below 6.75 volts, the </a:t>
            </a:r>
            <a:r>
              <a:rPr lang="en-US" sz="2700" dirty="0" err="1"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</a:effectLst>
              </a:rPr>
              <a:t>RoboRio</a:t>
            </a:r>
            <a:r>
              <a:rPr lang="en-US" sz="2700" dirty="0"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</a:effectLst>
              </a:rPr>
              <a:t> cuts power to motors</a:t>
            </a:r>
            <a:br>
              <a:rPr lang="en-US" sz="2700" dirty="0"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</a:effectLst>
              </a:rPr>
            </a:br>
            <a:r>
              <a:rPr lang="en-US" sz="2700" dirty="0"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</a:effectLst>
              </a:rPr>
              <a:t>	2) Protect from overheating Motors</a:t>
            </a:r>
            <a:endParaRPr lang="en-US" dirty="0">
              <a:effectLst>
                <a:glow rad="38100">
                  <a:schemeClr val="bg1">
                    <a:lumMod val="65000"/>
                    <a:lumOff val="35000"/>
                    <a:alpha val="40000"/>
                  </a:schemeClr>
                </a:glow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AA7193-5451-40E5-8E8C-F91BAE1DE3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887" t="57204" r="31775" b="3226"/>
          <a:stretch/>
        </p:blipFill>
        <p:spPr>
          <a:xfrm>
            <a:off x="9975707" y="1720644"/>
            <a:ext cx="2098306" cy="1708356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88F24F-2A07-4D12-AF2D-E4DF225325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0996" y="2411360"/>
            <a:ext cx="7601971" cy="4081515"/>
          </a:xfrm>
        </p:spPr>
        <p:txBody>
          <a:bodyPr anchor="t">
            <a:normAutofit fontScale="70000" lnSpcReduction="20000"/>
          </a:bodyPr>
          <a:lstStyle/>
          <a:p>
            <a:r>
              <a:rPr lang="en-US" sz="2400" dirty="0"/>
              <a:t>Go to your Begin.vi</a:t>
            </a:r>
          </a:p>
          <a:p>
            <a:r>
              <a:rPr lang="en-US" sz="2400" dirty="0"/>
              <a:t>Open up function pallet - WPI Library, 3</a:t>
            </a:r>
            <a:r>
              <a:rPr lang="en-US" sz="2400" baseline="30000" dirty="0"/>
              <a:t>rd</a:t>
            </a:r>
            <a:r>
              <a:rPr lang="en-US" sz="2400" dirty="0"/>
              <a:t> Party, CTRE, Talon SRX library and pin it</a:t>
            </a:r>
          </a:p>
          <a:p>
            <a:r>
              <a:rPr lang="en-US" sz="2400" dirty="0"/>
              <a:t>Open the “Current Limit” pallet</a:t>
            </a:r>
          </a:p>
          <a:p>
            <a:r>
              <a:rPr lang="en-US" sz="2400" dirty="0"/>
              <a:t>Bring all 3 vis out- Enable Current limiting, Config Amp limit and Config Peak Amps  and add to the Left Drive and the Right Drive strings as shown</a:t>
            </a:r>
          </a:p>
          <a:p>
            <a:r>
              <a:rPr lang="en-US" sz="2400" dirty="0"/>
              <a:t>You do not need to add them to the “Follow” blocks</a:t>
            </a:r>
          </a:p>
          <a:p>
            <a:r>
              <a:rPr lang="en-US" sz="2400" dirty="0"/>
              <a:t>Add the constants as shown</a:t>
            </a:r>
          </a:p>
          <a:p>
            <a:endParaRPr lang="en-US" sz="2400" dirty="0"/>
          </a:p>
          <a:p>
            <a:r>
              <a:rPr lang="en-US" sz="2400" dirty="0"/>
              <a:t>You can change the values - the Config Amp limit gives the steady state limit</a:t>
            </a:r>
          </a:p>
          <a:p>
            <a:r>
              <a:rPr lang="en-US" sz="2400" dirty="0"/>
              <a:t>The Peak amps will allow you to set a higher level for a specified time (in milliseconds)</a:t>
            </a:r>
          </a:p>
          <a:p>
            <a:r>
              <a:rPr lang="en-US" sz="2400" dirty="0"/>
              <a:t>Even if you do not want a different peak level you need to have the peak level block, just set it to same value with 0 milliseconds - as shown</a:t>
            </a:r>
          </a:p>
          <a:p>
            <a:endParaRPr 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29D186-1606-4837-AB78-5DEEBD018BB0}"/>
              </a:ext>
            </a:extLst>
          </p:cNvPr>
          <p:cNvSpPr txBox="1"/>
          <p:nvPr/>
        </p:nvSpPr>
        <p:spPr>
          <a:xfrm>
            <a:off x="261151" y="6346868"/>
            <a:ext cx="7469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Can do within the Config All block instead of using the individual config blocks</a:t>
            </a:r>
          </a:p>
        </p:txBody>
      </p:sp>
    </p:spTree>
    <p:extLst>
      <p:ext uri="{BB962C8B-B14F-4D97-AF65-F5344CB8AC3E}">
        <p14:creationId xmlns:p14="http://schemas.microsoft.com/office/powerpoint/2010/main" val="2247031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94117BB-BC17-4B5B-8FDC-C3F15D79F0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807" t="38136" r="24032" b="10538"/>
          <a:stretch/>
        </p:blipFill>
        <p:spPr>
          <a:xfrm>
            <a:off x="7856867" y="2054942"/>
            <a:ext cx="4335133" cy="41496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B906C9-9C05-4B82-9960-B3ACD52AA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</a:effectLst>
              </a:rPr>
              <a:t>Current Limiting - Continued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88F24F-2A07-4D12-AF2D-E4DF225325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24015" y="1978948"/>
            <a:ext cx="8090720" cy="4513927"/>
          </a:xfrm>
        </p:spPr>
        <p:txBody>
          <a:bodyPr anchor="t">
            <a:normAutofit fontScale="77500" lnSpcReduction="20000"/>
          </a:bodyPr>
          <a:lstStyle/>
          <a:p>
            <a:r>
              <a:rPr lang="en-US" sz="2400" dirty="0"/>
              <a:t>Go to your Tele-Op.vi</a:t>
            </a:r>
          </a:p>
          <a:p>
            <a:r>
              <a:rPr lang="en-US" sz="2400" dirty="0"/>
              <a:t>Open up function pallet - WPI Library, 3</a:t>
            </a:r>
            <a:r>
              <a:rPr lang="en-US" sz="2400" baseline="30000" dirty="0"/>
              <a:t>rd</a:t>
            </a:r>
            <a:r>
              <a:rPr lang="en-US" sz="2400" dirty="0"/>
              <a:t> Party, CTRE, Talon SRX library and pin it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Add a get </a:t>
            </a:r>
            <a:r>
              <a:rPr lang="en-US" sz="2400" dirty="0" err="1"/>
              <a:t>RefNum</a:t>
            </a:r>
            <a:r>
              <a:rPr lang="en-US" sz="2400" dirty="0"/>
              <a:t> for each of Left Drive Motor and Right drive motor</a:t>
            </a:r>
          </a:p>
          <a:p>
            <a:r>
              <a:rPr lang="en-US" sz="2400" dirty="0"/>
              <a:t>Then add a Get Status and select “Current” and wire an indicator to each as shown:</a:t>
            </a:r>
          </a:p>
          <a:p>
            <a:endParaRPr lang="en-US" sz="2400" dirty="0"/>
          </a:p>
          <a:p>
            <a:r>
              <a:rPr lang="en-US" sz="2400" dirty="0"/>
              <a:t>Save and run from Main - you can see the indicator on the </a:t>
            </a:r>
            <a:r>
              <a:rPr lang="en-US" sz="2400" dirty="0" err="1"/>
              <a:t>Teleop</a:t>
            </a:r>
            <a:r>
              <a:rPr lang="en-US" sz="2400" dirty="0"/>
              <a:t> front panel</a:t>
            </a:r>
          </a:p>
          <a:p>
            <a:endParaRPr lang="en-US" sz="2400" dirty="0"/>
          </a:p>
          <a:p>
            <a:r>
              <a:rPr lang="en-US" sz="2400" dirty="0"/>
              <a:t>You can try changing  the Config Amp value on the left much lower - say 5 amps,  and see the difference in behavior and reading value vs. right at 30 amps</a:t>
            </a:r>
          </a:p>
          <a:p>
            <a:r>
              <a:rPr lang="en-US" sz="2400" dirty="0"/>
              <a:t>To see effect best, drive robot against a wall (stalling motors, but not for too long!)</a:t>
            </a:r>
          </a:p>
          <a:p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627870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64F5B3-B423-4591-822B-6FEC604A0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of “Periodic” or “Timed Task” block instead of “Tele-OP”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F01F02-8B66-4970-8A03-2737C3D9E36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t">
            <a:normAutofit fontScale="92500" lnSpcReduction="20000"/>
          </a:bodyPr>
          <a:lstStyle/>
          <a:p>
            <a:pPr>
              <a:lnSpc>
                <a:spcPct val="120000"/>
              </a:lnSpc>
              <a:spcBef>
                <a:spcPts val="600"/>
              </a:spcBef>
              <a:spcAft>
                <a:spcPts val="1200"/>
              </a:spcAft>
            </a:pPr>
            <a:r>
              <a:rPr lang="en-US" sz="2400" dirty="0"/>
              <a:t>“Tele-Op” is convenient for simple drive codes, but once it gets more complex it is useful to not use it and prefer to put everything into the “Periodic” task block</a:t>
            </a:r>
          </a:p>
          <a:p>
            <a:pPr lvl="1">
              <a:lnSpc>
                <a:spcPct val="120000"/>
              </a:lnSpc>
              <a:spcBef>
                <a:spcPts val="600"/>
              </a:spcBef>
              <a:spcAft>
                <a:spcPts val="1200"/>
              </a:spcAft>
            </a:pPr>
            <a:r>
              <a:rPr lang="en-US" sz="2000" dirty="0"/>
              <a:t>Allows much more control of loop timing, and enables use of Parallel loops</a:t>
            </a:r>
          </a:p>
          <a:p>
            <a:pPr>
              <a:lnSpc>
                <a:spcPct val="120000"/>
              </a:lnSpc>
              <a:spcBef>
                <a:spcPts val="600"/>
              </a:spcBef>
              <a:spcAft>
                <a:spcPts val="1200"/>
              </a:spcAft>
            </a:pPr>
            <a:r>
              <a:rPr lang="en-US" sz="2400" dirty="0"/>
              <a:t>Cut all the stuff (except the 3 things on the left) in the Tele-op block and paste it into the 10 </a:t>
            </a:r>
            <a:r>
              <a:rPr lang="en-US" sz="2400" dirty="0" err="1"/>
              <a:t>ms</a:t>
            </a:r>
            <a:r>
              <a:rPr lang="en-US" sz="2400" dirty="0"/>
              <a:t> timed loop in the “Periodic” task block  - you will need to first make the loop larger to fit it all in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0A9442-B99E-4D8C-B9CE-4575F4EC286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pPr>
              <a:lnSpc>
                <a:spcPct val="120000"/>
              </a:lnSpc>
              <a:spcBef>
                <a:spcPts val="600"/>
              </a:spcBef>
              <a:spcAft>
                <a:spcPts val="1200"/>
              </a:spcAft>
            </a:pPr>
            <a:r>
              <a:rPr lang="en-US" sz="2400" dirty="0"/>
              <a:t>Note from the Robot Man block that the Timed task or Periodic Task runs in parallel - but is not inside of a while loop - so you need a While loop around the stuff that you want to run or be monitored continuously</a:t>
            </a:r>
          </a:p>
          <a:p>
            <a:pPr>
              <a:lnSpc>
                <a:spcPct val="120000"/>
              </a:lnSpc>
              <a:spcBef>
                <a:spcPts val="600"/>
              </a:spcBef>
              <a:spcAft>
                <a:spcPts val="1200"/>
              </a:spcAft>
            </a:pPr>
            <a:r>
              <a:rPr lang="en-US" sz="2400" dirty="0"/>
              <a:t>The “Read </a:t>
            </a:r>
            <a:r>
              <a:rPr lang="en-US" sz="2400" dirty="0" err="1"/>
              <a:t>Refnums</a:t>
            </a:r>
            <a:r>
              <a:rPr lang="en-US" sz="2400" dirty="0"/>
              <a:t>” only needs to be done once so can be to the left of the timed loop - let’s move it there now</a:t>
            </a:r>
          </a:p>
          <a:p>
            <a:pPr>
              <a:lnSpc>
                <a:spcPct val="120000"/>
              </a:lnSpc>
              <a:spcBef>
                <a:spcPts val="600"/>
              </a:spcBef>
              <a:spcAft>
                <a:spcPts val="1200"/>
              </a:spcAft>
            </a:pPr>
            <a:r>
              <a:rPr lang="en-US" sz="2400" dirty="0"/>
              <a:t>Now try to run from Robot main - does it still work as before?  Debug if required</a:t>
            </a:r>
          </a:p>
        </p:txBody>
      </p:sp>
    </p:spTree>
    <p:extLst>
      <p:ext uri="{BB962C8B-B14F-4D97-AF65-F5344CB8AC3E}">
        <p14:creationId xmlns:p14="http://schemas.microsoft.com/office/powerpoint/2010/main" val="1793541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876544-1E23-44EB-A7D7-8A5BD6C54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of “Periodic” or “Timed Task” block instead of “Tele-OP”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DC6C16-E2B3-4088-B414-1E7FAFF783A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The result in the Periodic.vi should look like this:</a:t>
            </a:r>
          </a:p>
          <a:p>
            <a:endParaRPr lang="en-US" dirty="0"/>
          </a:p>
          <a:p>
            <a:r>
              <a:rPr lang="en-US" dirty="0"/>
              <a:t>Delete the stuff you copied out of Tele-Op - don’t want it duplicated </a:t>
            </a:r>
          </a:p>
          <a:p>
            <a:endParaRPr lang="en-US" dirty="0"/>
          </a:p>
          <a:p>
            <a:r>
              <a:rPr lang="en-US" dirty="0"/>
              <a:t>Run from Main - should behave same as before</a:t>
            </a:r>
          </a:p>
          <a:p>
            <a:r>
              <a:rPr lang="en-US" dirty="0"/>
              <a:t>If not - </a:t>
            </a:r>
            <a:r>
              <a:rPr lang="en-US" dirty="0" err="1"/>
              <a:t>DeBug</a:t>
            </a:r>
            <a:r>
              <a:rPr lang="en-US" dirty="0"/>
              <a:t>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EEB3A59-AAE1-4299-90A4-C6BDAFC1AC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549" t="11040" r="31371" b="15699"/>
          <a:stretch/>
        </p:blipFill>
        <p:spPr>
          <a:xfrm>
            <a:off x="6351638" y="1386348"/>
            <a:ext cx="5496233" cy="5024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2051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1F1DCD8-A3A9-4DB3-9901-FCF623BCC9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855" t="16775" r="35726" b="14265"/>
          <a:stretch/>
        </p:blipFill>
        <p:spPr>
          <a:xfrm>
            <a:off x="7020232" y="1327354"/>
            <a:ext cx="5171768" cy="472931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CF76157-B3DA-4A6D-B5D2-465A52491F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9151"/>
            <a:ext cx="10515600" cy="1325563"/>
          </a:xfrm>
        </p:spPr>
        <p:txBody>
          <a:bodyPr/>
          <a:lstStyle/>
          <a:p>
            <a:r>
              <a:rPr lang="en-US" dirty="0"/>
              <a:t>More Periodic Loop Development</a:t>
            </a:r>
            <a:br>
              <a:rPr lang="en-US" dirty="0"/>
            </a:br>
            <a:r>
              <a:rPr lang="en-US" dirty="0"/>
              <a:t>	Parallel Loops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0B58A3-4B21-4667-82AA-5C01FD8A4F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40071" y="1587792"/>
            <a:ext cx="6695249" cy="4936025"/>
          </a:xfrm>
        </p:spPr>
        <p:txBody>
          <a:bodyPr anchor="t">
            <a:normAutofit fontScale="8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Next, lets create a second parallel while loop, also with a 10 </a:t>
            </a:r>
            <a:r>
              <a:rPr lang="en-US" sz="2400" dirty="0" err="1"/>
              <a:t>ms</a:t>
            </a:r>
            <a:r>
              <a:rPr lang="en-US" sz="2400" dirty="0"/>
              <a:t> timing</a:t>
            </a:r>
          </a:p>
          <a:p>
            <a:pPr>
              <a:lnSpc>
                <a:spcPct val="120000"/>
              </a:lnSpc>
            </a:pPr>
            <a:r>
              <a:rPr lang="en-US" sz="2400" dirty="0"/>
              <a:t>Put the Joystick read commands in one and the robot drive in the other - but do not try to “wire” the joysticks from one loop to the other</a:t>
            </a:r>
          </a:p>
          <a:p>
            <a:pPr lvl="1">
              <a:lnSpc>
                <a:spcPct val="120000"/>
              </a:lnSpc>
            </a:pPr>
            <a:r>
              <a:rPr lang="en-US" sz="2000" dirty="0"/>
              <a:t>This would cause the two loops to be often waiting for one another to provide info</a:t>
            </a:r>
            <a:r>
              <a:rPr lang="en-US" dirty="0"/>
              <a:t>.</a:t>
            </a:r>
          </a:p>
          <a:p>
            <a:pPr>
              <a:lnSpc>
                <a:spcPct val="120000"/>
              </a:lnSpc>
            </a:pPr>
            <a:r>
              <a:rPr lang="en-US" sz="2400" dirty="0"/>
              <a:t>Add “Global Variables”  For the 3 Axes  (recall how from Secret Book?! If not use the Labview Help - look for Global variables )</a:t>
            </a:r>
          </a:p>
          <a:p>
            <a:pPr lvl="1">
              <a:lnSpc>
                <a:spcPct val="120000"/>
              </a:lnSpc>
            </a:pPr>
            <a:r>
              <a:rPr lang="en-US" sz="2000" dirty="0"/>
              <a:t>In the Joystick loop write the axes to global variables</a:t>
            </a:r>
          </a:p>
          <a:p>
            <a:pPr lvl="1">
              <a:lnSpc>
                <a:spcPct val="120000"/>
              </a:lnSpc>
            </a:pPr>
            <a:r>
              <a:rPr lang="en-US" sz="2000" dirty="0"/>
              <a:t>In the drive loop change them to read, and wire to the appropriate drive blocks</a:t>
            </a:r>
          </a:p>
          <a:p>
            <a:pPr>
              <a:lnSpc>
                <a:spcPct val="120000"/>
              </a:lnSpc>
            </a:pPr>
            <a:r>
              <a:rPr lang="en-US" sz="2400" dirty="0"/>
              <a:t>Run this from Main  - Should behave same as before</a:t>
            </a:r>
          </a:p>
          <a:p>
            <a:pPr marL="457200" lvl="1" indent="0">
              <a:lnSpc>
                <a:spcPct val="120000"/>
              </a:lnSpc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5963857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76157-B3DA-4A6D-B5D2-465A52491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More Periodic Loop Development</a:t>
            </a:r>
            <a:br>
              <a:rPr lang="en-US" dirty="0"/>
            </a:br>
            <a:r>
              <a:rPr lang="en-US" dirty="0"/>
              <a:t>  Loop Timing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EFFF7A-C4E1-4420-B9D1-646D83D98B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68594" y="1759974"/>
            <a:ext cx="10685205" cy="4955458"/>
          </a:xfrm>
        </p:spPr>
        <p:txBody>
          <a:bodyPr anchor="t">
            <a:normAutofit/>
          </a:bodyPr>
          <a:lstStyle/>
          <a:p>
            <a:r>
              <a:rPr lang="en-US" dirty="0"/>
              <a:t>Lets find out how fast the loop is actually running</a:t>
            </a:r>
          </a:p>
          <a:p>
            <a:pPr lvl="1"/>
            <a:r>
              <a:rPr lang="en-US" dirty="0"/>
              <a:t>Add in logic to read loop timing and display to Front panel</a:t>
            </a:r>
          </a:p>
          <a:p>
            <a:pPr lvl="1"/>
            <a:r>
              <a:rPr lang="en-US" dirty="0"/>
              <a:t>Use a Feedback node and tick counter as shown here to the right: </a:t>
            </a:r>
          </a:p>
          <a:p>
            <a:pPr lvl="2"/>
            <a:r>
              <a:rPr lang="en-US" dirty="0"/>
              <a:t>Drill down through periodic loop and open the “Swerve” Block code </a:t>
            </a:r>
          </a:p>
          <a:p>
            <a:pPr lvl="2"/>
            <a:r>
              <a:rPr lang="en-US" dirty="0"/>
              <a:t>Add into code - one in each loop - this is a good regular practice for while loops</a:t>
            </a:r>
          </a:p>
          <a:p>
            <a:pPr lvl="2"/>
            <a:r>
              <a:rPr lang="en-US" dirty="0"/>
              <a:t>Change loop time wait parameters to be controls also.</a:t>
            </a:r>
          </a:p>
          <a:p>
            <a:pPr lvl="2"/>
            <a:r>
              <a:rPr lang="en-US" dirty="0"/>
              <a:t>How fast are the loops actually running vs time requested ?- </a:t>
            </a:r>
          </a:p>
          <a:p>
            <a:pPr lvl="2"/>
            <a:r>
              <a:rPr lang="en-US" dirty="0"/>
              <a:t>Change loop time definition from           to         .  Do you see a difference? Look them up with Ctr H.</a:t>
            </a:r>
          </a:p>
          <a:p>
            <a:pPr lvl="2"/>
            <a:endParaRPr lang="en-US" dirty="0"/>
          </a:p>
          <a:p>
            <a:r>
              <a:rPr lang="en-US" dirty="0"/>
              <a:t>As the code increases in complexity it is easy to get bad (long) loop speeds if not careful! (Asking to perform too many operations in too little time)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A2D236B-2BFE-4C96-9CC1-472AD7AD5C4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9986798" y="2547033"/>
            <a:ext cx="1452587" cy="4775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82C9C1B-6504-4BF4-8C3E-0254108237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0492" y="4388917"/>
            <a:ext cx="304800" cy="304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795BED2-BC08-4A75-9944-F7547AA791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4040" y="4388917"/>
            <a:ext cx="304800" cy="304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7E7A283-C8DC-468B-B875-E77513EAE2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3091" y="3606867"/>
            <a:ext cx="809625" cy="40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7128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7D816-7163-4CA6-8B04-746E4B4E2E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77163"/>
          </a:xfrm>
        </p:spPr>
        <p:txBody>
          <a:bodyPr/>
          <a:lstStyle/>
          <a:p>
            <a:r>
              <a:rPr lang="en-US" dirty="0"/>
              <a:t>Periodic.vi Now with Loop Speed indicators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7FC3202-56E6-43C5-A101-4A4EEB52AF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452" t="15484" r="28629" b="13835"/>
          <a:stretch/>
        </p:blipFill>
        <p:spPr>
          <a:xfrm>
            <a:off x="5919020" y="1698522"/>
            <a:ext cx="6086167" cy="484730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A14BA10-7215-44DC-B148-9D09ED364E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694" t="21356" r="34838" b="38208"/>
          <a:stretch/>
        </p:blipFill>
        <p:spPr>
          <a:xfrm>
            <a:off x="838200" y="1491841"/>
            <a:ext cx="4080388" cy="277310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BDD539A-98E7-42E7-80CF-CC53C9C8609A}"/>
              </a:ext>
            </a:extLst>
          </p:cNvPr>
          <p:cNvSpPr txBox="1"/>
          <p:nvPr/>
        </p:nvSpPr>
        <p:spPr>
          <a:xfrm>
            <a:off x="629266" y="4514500"/>
            <a:ext cx="478831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As code gets more complex you will likely find that the loop speed exceeds 10 </a:t>
            </a:r>
            <a:r>
              <a:rPr lang="en-US" dirty="0" err="1"/>
              <a:t>ms.</a:t>
            </a:r>
            <a:r>
              <a:rPr lang="en-US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 is best practice to have loops that depend on one another run at same loop speed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Some functions do not require high speed and shoot be set to slower loop speeds to reduce load on </a:t>
            </a:r>
            <a:r>
              <a:rPr lang="en-US" dirty="0" err="1"/>
              <a:t>RoboRio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8802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A22BA3A-E536-45E3-9CD5-5C60AD2CC8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0496" y="3215622"/>
            <a:ext cx="4561504" cy="36305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95B8513-1C9E-4072-86F6-BC3CA03EAE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3480" y="275208"/>
            <a:ext cx="9752119" cy="1062148"/>
          </a:xfrm>
        </p:spPr>
        <p:txBody>
          <a:bodyPr/>
          <a:lstStyle/>
          <a:p>
            <a:r>
              <a:rPr lang="en-US" dirty="0"/>
              <a:t>Pneumatics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E1F315-23F0-4EF6-AD1B-9308827F2D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3480" y="1337356"/>
            <a:ext cx="4385569" cy="4078023"/>
          </a:xfrm>
        </p:spPr>
        <p:txBody>
          <a:bodyPr>
            <a:normAutofit fontScale="92500" lnSpcReduction="20000"/>
          </a:bodyPr>
          <a:lstStyle/>
          <a:p>
            <a:r>
              <a:rPr lang="en-US" sz="2000" dirty="0"/>
              <a:t>In the Begin.vi:</a:t>
            </a:r>
          </a:p>
          <a:p>
            <a:r>
              <a:rPr lang="en-US" sz="2000" dirty="0"/>
              <a:t>Get the blocks from the WPI Library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Note “Double” vs. “Single” solenoids,</a:t>
            </a:r>
          </a:p>
          <a:p>
            <a:pPr lvl="1"/>
            <a:r>
              <a:rPr lang="en-US" sz="1600" dirty="0"/>
              <a:t>Does the solenoid have actuators on both sides or one?</a:t>
            </a:r>
          </a:p>
          <a:p>
            <a:pPr lvl="1"/>
            <a:r>
              <a:rPr lang="en-US" sz="1600" dirty="0"/>
              <a:t>Most times only need a single solenoid</a:t>
            </a:r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C990A2-2D47-436D-BAC4-79A8A13D47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43550" y="174384"/>
            <a:ext cx="5784496" cy="4351338"/>
          </a:xfrm>
        </p:spPr>
        <p:txBody>
          <a:bodyPr>
            <a:normAutofit fontScale="92500" lnSpcReduction="20000"/>
          </a:bodyPr>
          <a:lstStyle/>
          <a:p>
            <a:r>
              <a:rPr lang="en-US" sz="2000" dirty="0"/>
              <a:t>In the Periodic.vi:</a:t>
            </a:r>
          </a:p>
          <a:p>
            <a:r>
              <a:rPr lang="en-US" sz="2000" dirty="0"/>
              <a:t>Form another loop, typically 50 </a:t>
            </a:r>
            <a:r>
              <a:rPr lang="en-US" sz="2000" dirty="0" err="1"/>
              <a:t>ms</a:t>
            </a:r>
            <a:r>
              <a:rPr lang="en-US" sz="2000" dirty="0"/>
              <a:t> or so</a:t>
            </a:r>
          </a:p>
          <a:p>
            <a:r>
              <a:rPr lang="en-US" sz="2000" dirty="0"/>
              <a:t>The compressor block – set up to automatically monitor the pressure switch and turn it on and off</a:t>
            </a:r>
          </a:p>
          <a:p>
            <a:r>
              <a:rPr lang="en-US" sz="2000" dirty="0"/>
              <a:t>Place cursor on the “Value” port on the solenoid set block, create a constant – you will see it creates an “</a:t>
            </a:r>
            <a:r>
              <a:rPr lang="en-US" sz="2000" dirty="0" err="1"/>
              <a:t>Enum</a:t>
            </a:r>
            <a:r>
              <a:rPr lang="en-US" sz="2000" dirty="0"/>
              <a:t>” with 4 possible values, On, Off, Forward and Reverse</a:t>
            </a:r>
          </a:p>
          <a:p>
            <a:r>
              <a:rPr lang="en-US" sz="2000" dirty="0"/>
              <a:t>For Single solenoids – On or Off</a:t>
            </a:r>
          </a:p>
          <a:p>
            <a:r>
              <a:rPr lang="en-US" sz="2000" dirty="0"/>
              <a:t>For Double: </a:t>
            </a:r>
            <a:r>
              <a:rPr lang="en-US" sz="2000" dirty="0" err="1"/>
              <a:t>Fwd</a:t>
            </a:r>
            <a:r>
              <a:rPr lang="en-US" sz="2000" dirty="0"/>
              <a:t> and Rev.</a:t>
            </a:r>
          </a:p>
          <a:p>
            <a:endParaRPr lang="en-US" sz="2000" dirty="0"/>
          </a:p>
          <a:p>
            <a:r>
              <a:rPr lang="en-US" sz="2000" dirty="0"/>
              <a:t>This code reads buttons,</a:t>
            </a:r>
          </a:p>
          <a:p>
            <a:r>
              <a:rPr lang="en-US" sz="2000" dirty="0"/>
              <a:t>If one is pressed,</a:t>
            </a:r>
          </a:p>
          <a:p>
            <a:pPr marL="0" indent="0">
              <a:buNone/>
            </a:pPr>
            <a:r>
              <a:rPr lang="en-US" sz="2000" dirty="0"/>
              <a:t>actuates a different solenoid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B6074C-1DED-45DC-AF9E-627551AEE4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155157"/>
            <a:ext cx="4229100" cy="168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0776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E1C4FD-063C-40D6-9D1E-9C98DBBE6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Global Variables - How to</a:t>
            </a:r>
            <a:br>
              <a:rPr lang="en-US" dirty="0"/>
            </a:br>
            <a:r>
              <a:rPr lang="en-US" sz="3600" dirty="0"/>
              <a:t>From Secret Book of Labview P. 55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8DAD46C-3EEE-40CA-8514-F74FCCF2FA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“If you need more global variables (and you will), simply drop whatever controls and indicators you need onto the front panel of Robot Global Data.vi. </a:t>
            </a:r>
            <a:r>
              <a:rPr lang="en-US" i="1" dirty="0"/>
              <a:t>(This is already included in the basic Robot Project).</a:t>
            </a:r>
            <a:r>
              <a:rPr lang="en-US" dirty="0"/>
              <a:t> </a:t>
            </a:r>
          </a:p>
          <a:p>
            <a:r>
              <a:rPr lang="en-US" dirty="0"/>
              <a:t>To add a global variable to a VI, right-click on the block diagram, choose Select a VI…, and then select Robot Global Data.vi.  Once you have the variable dropped, click on it to choose the actual variable you want from the pop-up list.  </a:t>
            </a:r>
          </a:p>
          <a:p>
            <a:r>
              <a:rPr lang="en-US" dirty="0"/>
              <a:t>As is the case with everything else, these </a:t>
            </a:r>
            <a:r>
              <a:rPr lang="en-US" dirty="0" err="1"/>
              <a:t>globals</a:t>
            </a:r>
            <a:r>
              <a:rPr lang="en-US" dirty="0"/>
              <a:t> need to be set for reading or writing, just like local variables.  Once you have one global in the diagram, the easiest way to get more is by the control-drag method. “</a:t>
            </a:r>
          </a:p>
        </p:txBody>
      </p:sp>
    </p:spTree>
    <p:extLst>
      <p:ext uri="{BB962C8B-B14F-4D97-AF65-F5344CB8AC3E}">
        <p14:creationId xmlns:p14="http://schemas.microsoft.com/office/powerpoint/2010/main" val="10772260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FCCAD3-F6FA-4B49-B766-4AB672CCD8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10D7EBDF-3035-4A1A-A9AD-C9D3D5F8D8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tretch/>
        </p:blipFill>
        <p:spPr>
          <a:xfrm>
            <a:off x="2228144" y="1825625"/>
            <a:ext cx="7735712" cy="435133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2DBF0B4-90C1-4195-9ED8-139FA62D49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146" t="5926" r="11211" b="31313"/>
          <a:stretch/>
        </p:blipFill>
        <p:spPr>
          <a:xfrm>
            <a:off x="-40227" y="-3312"/>
            <a:ext cx="5997774" cy="3805383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9FFD017-08EF-41D3-B5CB-88FBD2A4C8B0}"/>
              </a:ext>
            </a:extLst>
          </p:cNvPr>
          <p:cNvSpPr/>
          <p:nvPr/>
        </p:nvSpPr>
        <p:spPr>
          <a:xfrm>
            <a:off x="369455" y="1899380"/>
            <a:ext cx="2881746" cy="18803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4D5CC5-C28C-4866-B35B-9FC7BAE8AD5C}"/>
              </a:ext>
            </a:extLst>
          </p:cNvPr>
          <p:cNvSpPr txBox="1"/>
          <p:nvPr/>
        </p:nvSpPr>
        <p:spPr>
          <a:xfrm>
            <a:off x="3220662" y="1795530"/>
            <a:ext cx="1305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Click here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22FE96B-2AC1-461E-9D5F-7B5D35C0403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394" t="3097" r="11742" b="61111"/>
          <a:stretch/>
        </p:blipFill>
        <p:spPr>
          <a:xfrm>
            <a:off x="0" y="3116119"/>
            <a:ext cx="6567056" cy="245456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967CB9B-5F70-4D94-9339-A59F438BB7A1}"/>
              </a:ext>
            </a:extLst>
          </p:cNvPr>
          <p:cNvSpPr/>
          <p:nvPr/>
        </p:nvSpPr>
        <p:spPr>
          <a:xfrm>
            <a:off x="73892" y="648428"/>
            <a:ext cx="68072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https://wpilib.screenstepslive.com/s/currentCS/m/labview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4BF8680-5424-4B6C-B327-CCB1B35A6DD2}"/>
              </a:ext>
            </a:extLst>
          </p:cNvPr>
          <p:cNvSpPr txBox="1"/>
          <p:nvPr/>
        </p:nvSpPr>
        <p:spPr>
          <a:xfrm>
            <a:off x="2443596" y="3126480"/>
            <a:ext cx="3554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Brings you here, scroll down to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9C27A67C-1D22-4D07-9EE7-DDB0F3999471}"/>
              </a:ext>
            </a:extLst>
          </p:cNvPr>
          <p:cNvSpPr/>
          <p:nvPr/>
        </p:nvSpPr>
        <p:spPr>
          <a:xfrm>
            <a:off x="3251201" y="3440750"/>
            <a:ext cx="2753626" cy="1398756"/>
          </a:xfrm>
          <a:custGeom>
            <a:avLst/>
            <a:gdLst>
              <a:gd name="connsiteX0" fmla="*/ 2382982 w 2753626"/>
              <a:gd name="connsiteY0" fmla="*/ 4065 h 1398756"/>
              <a:gd name="connsiteX1" fmla="*/ 2558473 w 2753626"/>
              <a:gd name="connsiteY1" fmla="*/ 216501 h 1398756"/>
              <a:gd name="connsiteX2" fmla="*/ 0 w 2753626"/>
              <a:gd name="connsiteY2" fmla="*/ 1398756 h 1398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53626" h="1398756">
                <a:moveTo>
                  <a:pt x="2382982" y="4065"/>
                </a:moveTo>
                <a:cubicBezTo>
                  <a:pt x="2669309" y="-5942"/>
                  <a:pt x="2955637" y="-15948"/>
                  <a:pt x="2558473" y="216501"/>
                </a:cubicBezTo>
                <a:cubicBezTo>
                  <a:pt x="2161309" y="448950"/>
                  <a:pt x="444885" y="1189398"/>
                  <a:pt x="0" y="1398756"/>
                </a:cubicBezTo>
              </a:path>
            </a:pathLst>
          </a:custGeom>
          <a:noFill/>
          <a:ln w="38100">
            <a:solidFill>
              <a:srgbClr val="FF0000"/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C52010A-2ACE-4D3C-8E45-14DF303D60AE}"/>
              </a:ext>
            </a:extLst>
          </p:cNvPr>
          <p:cNvSpPr txBox="1"/>
          <p:nvPr/>
        </p:nvSpPr>
        <p:spPr>
          <a:xfrm>
            <a:off x="95136" y="5845778"/>
            <a:ext cx="6474849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Download and follow instructions to install main Labview</a:t>
            </a:r>
          </a:p>
          <a:p>
            <a:r>
              <a:rPr lang="en-US" dirty="0">
                <a:solidFill>
                  <a:srgbClr val="FF0000"/>
                </a:solidFill>
              </a:rPr>
              <a:t>Download and install can each take up to an hour!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5B95C70-71D7-4797-9627-DDDBCAE475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4228" y="-8259"/>
            <a:ext cx="5998984" cy="3810330"/>
          </a:xfrm>
          <a:prstGeom prst="rect">
            <a:avLst/>
          </a:prstGeom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E07B0B86-8879-4CBA-BB7E-6F85D5DEFB94}"/>
              </a:ext>
            </a:extLst>
          </p:cNvPr>
          <p:cNvSpPr/>
          <p:nvPr/>
        </p:nvSpPr>
        <p:spPr>
          <a:xfrm>
            <a:off x="6605076" y="2087418"/>
            <a:ext cx="2881746" cy="18803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818B9E3-8ACB-421A-8BEE-930DC2397670}"/>
              </a:ext>
            </a:extLst>
          </p:cNvPr>
          <p:cNvSpPr txBox="1"/>
          <p:nvPr/>
        </p:nvSpPr>
        <p:spPr>
          <a:xfrm>
            <a:off x="9577616" y="1980196"/>
            <a:ext cx="18806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Next Click here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3D08601-E49C-45AE-BAAB-CD9922A06442}"/>
              </a:ext>
            </a:extLst>
          </p:cNvPr>
          <p:cNvSpPr txBox="1"/>
          <p:nvPr/>
        </p:nvSpPr>
        <p:spPr>
          <a:xfrm>
            <a:off x="8239712" y="3798820"/>
            <a:ext cx="3554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Brings you here, scroll down to</a:t>
            </a: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B531CE6A-A0A6-4214-A199-2560B7562881}"/>
              </a:ext>
            </a:extLst>
          </p:cNvPr>
          <p:cNvSpPr/>
          <p:nvPr/>
        </p:nvSpPr>
        <p:spPr>
          <a:xfrm>
            <a:off x="10697496" y="4171926"/>
            <a:ext cx="1079717" cy="979868"/>
          </a:xfrm>
          <a:custGeom>
            <a:avLst/>
            <a:gdLst>
              <a:gd name="connsiteX0" fmla="*/ 2382982 w 2753626"/>
              <a:gd name="connsiteY0" fmla="*/ 4065 h 1398756"/>
              <a:gd name="connsiteX1" fmla="*/ 2558473 w 2753626"/>
              <a:gd name="connsiteY1" fmla="*/ 216501 h 1398756"/>
              <a:gd name="connsiteX2" fmla="*/ 0 w 2753626"/>
              <a:gd name="connsiteY2" fmla="*/ 1398756 h 1398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53626" h="1398756">
                <a:moveTo>
                  <a:pt x="2382982" y="4065"/>
                </a:moveTo>
                <a:cubicBezTo>
                  <a:pt x="2669309" y="-5942"/>
                  <a:pt x="2955637" y="-15948"/>
                  <a:pt x="2558473" y="216501"/>
                </a:cubicBezTo>
                <a:cubicBezTo>
                  <a:pt x="2161309" y="448950"/>
                  <a:pt x="444885" y="1189398"/>
                  <a:pt x="0" y="1398756"/>
                </a:cubicBezTo>
              </a:path>
            </a:pathLst>
          </a:custGeom>
          <a:noFill/>
          <a:ln w="38100">
            <a:solidFill>
              <a:srgbClr val="FF0000"/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B9CF7FC-26B8-4404-9FB0-1D142D2910B1}"/>
              </a:ext>
            </a:extLst>
          </p:cNvPr>
          <p:cNvSpPr txBox="1"/>
          <p:nvPr/>
        </p:nvSpPr>
        <p:spPr>
          <a:xfrm>
            <a:off x="6763108" y="6168943"/>
            <a:ext cx="5388013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Download and install Update Suite</a:t>
            </a:r>
          </a:p>
          <a:p>
            <a:r>
              <a:rPr lang="en-US" dirty="0">
                <a:solidFill>
                  <a:srgbClr val="FF0000"/>
                </a:solidFill>
              </a:rPr>
              <a:t>Download and install each should be &lt;15 mins</a:t>
            </a:r>
          </a:p>
        </p:txBody>
      </p:sp>
    </p:spTree>
    <p:extLst>
      <p:ext uri="{BB962C8B-B14F-4D97-AF65-F5344CB8AC3E}">
        <p14:creationId xmlns:p14="http://schemas.microsoft.com/office/powerpoint/2010/main" val="11517434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60E05C-F4A7-4853-84D3-AEAB4D1BA2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9487"/>
            <a:ext cx="10515600" cy="1325563"/>
          </a:xfrm>
        </p:spPr>
        <p:txBody>
          <a:bodyPr/>
          <a:lstStyle/>
          <a:p>
            <a:r>
              <a:rPr lang="en-US" dirty="0"/>
              <a:t>Lets Make a Electric Catapult Program</a:t>
            </a:r>
            <a:br>
              <a:rPr lang="en-US" dirty="0"/>
            </a:br>
            <a:r>
              <a:rPr lang="en-US" sz="3600" i="1" dirty="0"/>
              <a:t>PID Position Control of a motor with an encoder</a:t>
            </a:r>
            <a:endParaRPr lang="en-US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CD296D-F2B5-4F36-9FB1-C5075F1A0E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563329"/>
            <a:ext cx="10606548" cy="5112774"/>
          </a:xfrm>
        </p:spPr>
        <p:txBody>
          <a:bodyPr>
            <a:normAutofit fontScale="85000" lnSpcReduction="20000"/>
          </a:bodyPr>
          <a:lstStyle/>
          <a:p>
            <a:r>
              <a:rPr lang="en-US" sz="2200" dirty="0"/>
              <a:t>In Begin Open another motor (Talon SRX) and assign to a </a:t>
            </a:r>
            <a:r>
              <a:rPr lang="en-US" sz="2200" dirty="0" err="1"/>
              <a:t>RefNum</a:t>
            </a:r>
            <a:r>
              <a:rPr lang="en-US" sz="2200" dirty="0"/>
              <a:t> with name “Catapult”</a:t>
            </a:r>
          </a:p>
          <a:p>
            <a:r>
              <a:rPr lang="en-US" sz="2200" dirty="0"/>
              <a:t>Create a new loop in your Periodic Task</a:t>
            </a:r>
          </a:p>
          <a:p>
            <a:pPr lvl="1"/>
            <a:r>
              <a:rPr lang="en-US" sz="1900" dirty="0"/>
              <a:t>Read </a:t>
            </a:r>
            <a:r>
              <a:rPr lang="en-US" sz="1900" dirty="0" err="1"/>
              <a:t>Refnum</a:t>
            </a:r>
            <a:r>
              <a:rPr lang="en-US" sz="1900" dirty="0"/>
              <a:t> outside of  and wire to a Talon SRX Set.vi inside loop, use control mode = Percent Output</a:t>
            </a:r>
          </a:p>
          <a:p>
            <a:pPr lvl="1"/>
            <a:r>
              <a:rPr lang="en-US" sz="1900" dirty="0"/>
              <a:t>Also use a Talon SRX Get block to read the Quadrature Encoder Position  (1 revolution = 4096 units)</a:t>
            </a:r>
          </a:p>
          <a:p>
            <a:pPr lvl="1"/>
            <a:r>
              <a:rPr lang="en-US" sz="1900" dirty="0"/>
              <a:t>3 States: Ready, Shoot, Reset</a:t>
            </a:r>
          </a:p>
          <a:p>
            <a:pPr lvl="1"/>
            <a:r>
              <a:rPr lang="en-US" sz="1900" dirty="0"/>
              <a:t>In Ready state:</a:t>
            </a:r>
          </a:p>
          <a:p>
            <a:pPr lvl="2"/>
            <a:r>
              <a:rPr lang="en-US" sz="1700" dirty="0"/>
              <a:t>Motor output should be set to 0 (wire from inside case to Set.vi)</a:t>
            </a:r>
          </a:p>
          <a:p>
            <a:pPr lvl="2"/>
            <a:r>
              <a:rPr lang="en-US" sz="1700" dirty="0"/>
              <a:t>Monitor a Joystick button (use a global variable from the Joystick loop), when pressed true, go to Shoot state  (use a selector)</a:t>
            </a:r>
          </a:p>
          <a:p>
            <a:pPr lvl="1"/>
            <a:r>
              <a:rPr lang="en-US" sz="1900" dirty="0"/>
              <a:t>In Shoot State:</a:t>
            </a:r>
          </a:p>
          <a:p>
            <a:pPr lvl="2"/>
            <a:r>
              <a:rPr lang="en-US" sz="1700" dirty="0"/>
              <a:t>Motor Output should be wired to a slider control - Slider range from 0 to 1</a:t>
            </a:r>
          </a:p>
          <a:p>
            <a:pPr lvl="2"/>
            <a:r>
              <a:rPr lang="en-US" sz="1700" dirty="0"/>
              <a:t>Monitor the quad encoder value and when it exceeds a control value for the stop position go to reset state - stopping the shot.</a:t>
            </a:r>
          </a:p>
          <a:p>
            <a:pPr lvl="2"/>
            <a:r>
              <a:rPr lang="en-US" sz="1700" dirty="0"/>
              <a:t>This is referred to as “Bang-Bang” control - on/off suddenly</a:t>
            </a:r>
          </a:p>
          <a:p>
            <a:pPr lvl="1"/>
            <a:r>
              <a:rPr lang="en-US" sz="1900" dirty="0"/>
              <a:t>In Reset State:</a:t>
            </a:r>
          </a:p>
          <a:p>
            <a:pPr lvl="2"/>
            <a:r>
              <a:rPr lang="en-US" sz="1700" dirty="0"/>
              <a:t>Motor output should be set to -0.2</a:t>
            </a:r>
          </a:p>
          <a:p>
            <a:pPr lvl="2"/>
            <a:r>
              <a:rPr lang="en-US" sz="1700" dirty="0"/>
              <a:t>Monitor quad encoder to a relatively small value (say 200) and then go to Ready state - arm should coast (and gravity) down to the zero position</a:t>
            </a:r>
            <a:endParaRPr lang="en-US" sz="1600" dirty="0"/>
          </a:p>
          <a:p>
            <a:pPr lvl="1"/>
            <a:r>
              <a:rPr lang="en-US" sz="1900" dirty="0"/>
              <a:t>Try running this - with just a motor without an arm on it until feel good about it</a:t>
            </a:r>
          </a:p>
          <a:p>
            <a:pPr lvl="2"/>
            <a:r>
              <a:rPr lang="en-US" sz="1500" dirty="0"/>
              <a:t>Make sure encoder reading make sense and are not reversed  - Use the Phoenix Tuner, </a:t>
            </a:r>
            <a:r>
              <a:rPr lang="en-US" sz="1500" dirty="0" err="1"/>
              <a:t>Selftest</a:t>
            </a:r>
            <a:endParaRPr lang="en-US" sz="1500" dirty="0"/>
          </a:p>
          <a:p>
            <a:pPr lvl="2"/>
            <a:r>
              <a:rPr lang="en-US" sz="1500" dirty="0"/>
              <a:t>Adjust control values to run how you want it to</a:t>
            </a:r>
          </a:p>
          <a:p>
            <a:pPr lvl="1"/>
            <a:r>
              <a:rPr lang="en-US" sz="1900" dirty="0"/>
              <a:t> This is a primitive form of Feedback control</a:t>
            </a:r>
          </a:p>
          <a:p>
            <a:pPr lvl="1"/>
            <a:endParaRPr lang="en-US" sz="1900" dirty="0"/>
          </a:p>
          <a:p>
            <a:pPr lvl="1"/>
            <a:r>
              <a:rPr lang="en-US" sz="1900" dirty="0"/>
              <a:t>So next we will add PID Feedback control to make smoother!</a:t>
            </a:r>
          </a:p>
        </p:txBody>
      </p:sp>
    </p:spTree>
    <p:extLst>
      <p:ext uri="{BB962C8B-B14F-4D97-AF65-F5344CB8AC3E}">
        <p14:creationId xmlns:p14="http://schemas.microsoft.com/office/powerpoint/2010/main" val="10030548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B8680F1-5F1E-40B8-B377-7F0629E202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545" t="11179" r="29318" b="6128"/>
          <a:stretch/>
        </p:blipFill>
        <p:spPr>
          <a:xfrm>
            <a:off x="5264727" y="997527"/>
            <a:ext cx="6844145" cy="56711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8F75E40-FD6A-44B7-B695-20CD17E0E0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0045" y="-18333"/>
            <a:ext cx="10515600" cy="1325563"/>
          </a:xfrm>
        </p:spPr>
        <p:txBody>
          <a:bodyPr/>
          <a:lstStyle/>
          <a:p>
            <a:r>
              <a:rPr lang="en-US" dirty="0"/>
              <a:t>Electric Catapult - Bang-Bang Version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16ED42-C47C-4CBF-A2BD-7B97EE87D81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908755" cy="4351338"/>
          </a:xfrm>
        </p:spPr>
        <p:txBody>
          <a:bodyPr>
            <a:normAutofit/>
          </a:bodyPr>
          <a:lstStyle/>
          <a:p>
            <a:r>
              <a:rPr lang="en-US" sz="2400" dirty="0"/>
              <a:t>All in Periodic.vi loop</a:t>
            </a:r>
          </a:p>
          <a:p>
            <a:r>
              <a:rPr lang="en-US" sz="2400" dirty="0"/>
              <a:t>The state machine can run at a slower loop speed - use 100 </a:t>
            </a:r>
            <a:r>
              <a:rPr lang="en-US" sz="2400" dirty="0" err="1"/>
              <a:t>ms</a:t>
            </a:r>
            <a:endParaRPr lang="en-US" sz="2400" dirty="0"/>
          </a:p>
          <a:p>
            <a:r>
              <a:rPr lang="en-US" sz="2400" dirty="0"/>
              <a:t>The feedback aspects are done inside the Talon SRX microprocessor running at a 1 </a:t>
            </a:r>
            <a:r>
              <a:rPr lang="en-US" sz="2400" dirty="0" err="1"/>
              <a:t>ms</a:t>
            </a:r>
            <a:r>
              <a:rPr lang="en-US" sz="2400" dirty="0"/>
              <a:t> loop speed</a:t>
            </a:r>
          </a:p>
          <a:p>
            <a:r>
              <a:rPr lang="en-US" sz="2400" dirty="0"/>
              <a:t>Begin.vi changes not shown but you can figure that out by now!</a:t>
            </a:r>
          </a:p>
          <a:p>
            <a:r>
              <a:rPr lang="en-US" sz="2400" dirty="0"/>
              <a:t>Also other cases(states) not shown but should be able to figure them out also</a:t>
            </a:r>
          </a:p>
        </p:txBody>
      </p:sp>
    </p:spTree>
    <p:extLst>
      <p:ext uri="{BB962C8B-B14F-4D97-AF65-F5344CB8AC3E}">
        <p14:creationId xmlns:p14="http://schemas.microsoft.com/office/powerpoint/2010/main" val="27633610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906C9-9C05-4B82-9960-B3ACD52AA9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7236" y="307759"/>
            <a:ext cx="10492868" cy="1071418"/>
          </a:xfrm>
        </p:spPr>
        <p:txBody>
          <a:bodyPr>
            <a:normAutofit/>
          </a:bodyPr>
          <a:lstStyle/>
          <a:p>
            <a:r>
              <a:rPr lang="en-US" dirty="0"/>
              <a:t>Position Feedback PID Control</a:t>
            </a:r>
            <a:endParaRPr lang="en-US" b="1" i="1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8D234A3-3245-43DF-BDE1-F73C9592B5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7236" y="1754910"/>
            <a:ext cx="11060348" cy="4493490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Prior example was simple form of Feedback control - “Bang-Bang”</a:t>
            </a:r>
          </a:p>
          <a:p>
            <a:r>
              <a:rPr lang="en-US" dirty="0"/>
              <a:t>Like thermostat in your house - Sensor monitors a parameter once it hits a certain value it turns on or off suddenly - Bang-Bang</a:t>
            </a:r>
          </a:p>
          <a:p>
            <a:r>
              <a:rPr lang="en-US" dirty="0"/>
              <a:t>PID control smooths out the control of the “Error”</a:t>
            </a:r>
          </a:p>
          <a:p>
            <a:r>
              <a:rPr lang="en-US" dirty="0"/>
              <a:t>P= Proportional - it will close the Error proportional to the amount of the Error</a:t>
            </a:r>
          </a:p>
          <a:p>
            <a:r>
              <a:rPr lang="en-US" dirty="0"/>
              <a:t>I = Integral - It will observe over time the amount of error and work to close it - In practice sometimes the Error won’t fully close with just P and a little I term helps - but can be very sensitive</a:t>
            </a:r>
          </a:p>
          <a:p>
            <a:r>
              <a:rPr lang="en-US" dirty="0"/>
              <a:t>D= Derivative - It monitors the speed of error closure and can dampen the response</a:t>
            </a:r>
          </a:p>
          <a:p>
            <a:endParaRPr lang="en-US" dirty="0"/>
          </a:p>
          <a:p>
            <a:r>
              <a:rPr lang="en-US" dirty="0"/>
              <a:t>As a first cut you can just use P,  then later play around with the I and D terms</a:t>
            </a:r>
          </a:p>
          <a:p>
            <a:endParaRPr lang="en-US" dirty="0"/>
          </a:p>
          <a:p>
            <a:r>
              <a:rPr lang="en-US" dirty="0"/>
              <a:t>Read up on the PID section in the Talon SRX Software Documentation</a:t>
            </a:r>
          </a:p>
          <a:p>
            <a:pPr lvl="1"/>
            <a:r>
              <a:rPr lang="en-US" dirty="0"/>
              <a:t>Link from the CTRE site - tech resources </a:t>
            </a:r>
          </a:p>
          <a:p>
            <a:pPr lvl="1"/>
            <a:r>
              <a:rPr lang="en-US" dirty="0">
                <a:hlinkClick r:id="rId2"/>
              </a:rPr>
              <a:t>https://phoenix-documentation.readthedocs.io/en/latest/index.html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57952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A97D9-178B-46C4-B726-A796ECB46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6599" y="124788"/>
            <a:ext cx="10515600" cy="662782"/>
          </a:xfrm>
        </p:spPr>
        <p:txBody>
          <a:bodyPr>
            <a:normAutofit fontScale="90000"/>
          </a:bodyPr>
          <a:lstStyle/>
          <a:p>
            <a:r>
              <a:rPr lang="en-US" dirty="0"/>
              <a:t>PID Control of Electric Catapult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4A7BDF-90D3-46CA-ADA5-C7D714EA9C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6599" y="901989"/>
            <a:ext cx="10975109" cy="2718666"/>
          </a:xfrm>
        </p:spPr>
        <p:txBody>
          <a:bodyPr>
            <a:normAutofit/>
          </a:bodyPr>
          <a:lstStyle/>
          <a:p>
            <a:r>
              <a:rPr lang="en-US" sz="2000" dirty="0"/>
              <a:t>Add a Config PIDF block and add P,I,D controls, and set “Slot” to 0 (use Control H)</a:t>
            </a:r>
          </a:p>
          <a:p>
            <a:r>
              <a:rPr lang="en-US" sz="2000" dirty="0"/>
              <a:t>Add Peak Output block, this will set the maximum speed the feedback control will give to close the error, Wire it to your shooter speed control - with a negate for reverse - as shown</a:t>
            </a:r>
          </a:p>
          <a:p>
            <a:r>
              <a:rPr lang="en-US" sz="2000" dirty="0"/>
              <a:t>On the “Set” block change control Mode to “Position”</a:t>
            </a:r>
          </a:p>
          <a:p>
            <a:pPr lvl="1"/>
            <a:r>
              <a:rPr lang="en-US" sz="1600" dirty="0"/>
              <a:t>Now instead of setting speed, you are providing position - in encoder units (4096 = 1 rev)</a:t>
            </a:r>
          </a:p>
          <a:p>
            <a:pPr lvl="1"/>
            <a:r>
              <a:rPr lang="en-US" sz="1600" dirty="0"/>
              <a:t>On Front Panel change the slider to Shoot Position (instead of speed) and change range to 0-1200</a:t>
            </a:r>
          </a:p>
          <a:p>
            <a:pPr lvl="1"/>
            <a:r>
              <a:rPr lang="en-US" sz="1600" dirty="0"/>
              <a:t>Also on front panel replace the Shooter Arm Position numerical indicator with a Waveform Chart</a:t>
            </a:r>
          </a:p>
          <a:p>
            <a:r>
              <a:rPr lang="en-US" sz="2000" dirty="0"/>
              <a:t>Now need to </a:t>
            </a:r>
            <a:r>
              <a:rPr lang="en-US" sz="2000" i="1" dirty="0"/>
              <a:t>Tune</a:t>
            </a:r>
            <a:r>
              <a:rPr lang="en-US" sz="2000" dirty="0"/>
              <a:t> the PID:</a:t>
            </a:r>
          </a:p>
          <a:p>
            <a:endParaRPr lang="en-US" sz="2000" dirty="0"/>
          </a:p>
          <a:p>
            <a:pPr lvl="1"/>
            <a:endParaRPr lang="en-US" sz="1600" dirty="0"/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8FEF479-DD73-4D62-B652-D40AAC17A0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833" t="14680" r="5152" b="16364"/>
          <a:stretch/>
        </p:blipFill>
        <p:spPr>
          <a:xfrm>
            <a:off x="4839855" y="3218116"/>
            <a:ext cx="7352145" cy="360910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145A360-F9F5-4DB2-B84A-40B3DF0CFAB4}"/>
              </a:ext>
            </a:extLst>
          </p:cNvPr>
          <p:cNvSpPr txBox="1"/>
          <p:nvPr/>
        </p:nvSpPr>
        <p:spPr>
          <a:xfrm>
            <a:off x="129310" y="3564791"/>
            <a:ext cx="4507346" cy="326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While tuning in the shoot block change the “</a:t>
            </a:r>
            <a:r>
              <a:rPr lang="en-US" sz="1600" dirty="0" err="1"/>
              <a:t>enum</a:t>
            </a:r>
            <a:r>
              <a:rPr lang="en-US" sz="1600" dirty="0"/>
              <a:t>” to shoot so that it stays in shoot mode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Set max speed to 0.9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Set shoot position to ~1000 (~1/4 rev)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Start with a P of 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Run code, enable and press shoot button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If motor goes unstable (oscillating) reduce 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If motor responds sluggishly increase 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Well tuned if it slightly overshoots then settles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Use the waveform chart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Often you only need P but read reference manual and follow their direction for D and I tuning. 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E2F29D-18CE-4A62-8B83-F24586E3DBF0}"/>
              </a:ext>
            </a:extLst>
          </p:cNvPr>
          <p:cNvSpPr txBox="1"/>
          <p:nvPr/>
        </p:nvSpPr>
        <p:spPr>
          <a:xfrm>
            <a:off x="4636655" y="5892075"/>
            <a:ext cx="5253069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After tuned, change “</a:t>
            </a:r>
            <a:r>
              <a:rPr lang="en-US" dirty="0" err="1"/>
              <a:t>enum</a:t>
            </a:r>
            <a:r>
              <a:rPr lang="en-US" dirty="0"/>
              <a:t>” back, run and make sure it all is good!</a:t>
            </a:r>
          </a:p>
          <a:p>
            <a:r>
              <a:rPr lang="en-US" dirty="0"/>
              <a:t>Also put the config PID outside the loop (Or in Begin)</a:t>
            </a:r>
          </a:p>
        </p:txBody>
      </p:sp>
    </p:spTree>
    <p:extLst>
      <p:ext uri="{BB962C8B-B14F-4D97-AF65-F5344CB8AC3E}">
        <p14:creationId xmlns:p14="http://schemas.microsoft.com/office/powerpoint/2010/main" val="5417694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ED40A3-BAE4-4A8A-90C2-D53BD1350F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92489"/>
          </a:xfrm>
        </p:spPr>
        <p:txBody>
          <a:bodyPr/>
          <a:lstStyle/>
          <a:p>
            <a:r>
              <a:rPr lang="en-US" dirty="0"/>
              <a:t>PID Control with a Timer added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5F9BFD-B743-4D6F-AC7C-FF79179D79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5921" y="1192825"/>
            <a:ext cx="10515600" cy="4351338"/>
          </a:xfrm>
        </p:spPr>
        <p:txBody>
          <a:bodyPr>
            <a:normAutofit/>
          </a:bodyPr>
          <a:lstStyle/>
          <a:p>
            <a:r>
              <a:rPr lang="en-US" sz="1800" dirty="0"/>
              <a:t>In prior example the state changes from Shoot to Reset when the encoder reading hit the target value - Sometimes this will not be desirable as the response has not fully settled out - or other times the response may not get all the way there and you still want it to move on</a:t>
            </a:r>
          </a:p>
          <a:p>
            <a:r>
              <a:rPr lang="en-US" sz="1800" dirty="0"/>
              <a:t>So instead we can put in a timer element and set it to a value that you know is long enough to settle but short enough to complete other tasks and not get stuck</a:t>
            </a:r>
          </a:p>
          <a:p>
            <a:r>
              <a:rPr lang="en-US" sz="1800" dirty="0"/>
              <a:t>Here is an example of how to do this: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B47CCE-96F0-4745-9840-CE0F0D1B49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576" t="19395" r="39091" b="29023"/>
          <a:stretch/>
        </p:blipFill>
        <p:spPr>
          <a:xfrm>
            <a:off x="9236" y="3052188"/>
            <a:ext cx="5689599" cy="309533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64528E2-5A9D-4A08-8F9C-5EB9F7641213}"/>
              </a:ext>
            </a:extLst>
          </p:cNvPr>
          <p:cNvSpPr txBox="1"/>
          <p:nvPr/>
        </p:nvSpPr>
        <p:spPr>
          <a:xfrm>
            <a:off x="-21403" y="6147524"/>
            <a:ext cx="58517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Add a tick counter in the Ready case add desired shoot case time t it</a:t>
            </a:r>
          </a:p>
          <a:p>
            <a:r>
              <a:rPr lang="en-US" sz="1600" dirty="0"/>
              <a:t>And connect it up through a shift register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FC375BC-7039-4234-B424-DCF91F5661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046" t="27610" r="46363" b="36551"/>
          <a:stretch/>
        </p:blipFill>
        <p:spPr>
          <a:xfrm>
            <a:off x="6179118" y="3051069"/>
            <a:ext cx="2632363" cy="245788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8046018-8956-4A33-893D-7FF91D9B7B40}"/>
              </a:ext>
            </a:extLst>
          </p:cNvPr>
          <p:cNvSpPr txBox="1"/>
          <p:nvPr/>
        </p:nvSpPr>
        <p:spPr>
          <a:xfrm>
            <a:off x="5851730" y="5497904"/>
            <a:ext cx="34862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In Shoot case start another shoot timer,</a:t>
            </a:r>
          </a:p>
          <a:p>
            <a:r>
              <a:rPr lang="en-US" sz="1600" dirty="0"/>
              <a:t>compare it to the shift register value</a:t>
            </a:r>
          </a:p>
          <a:p>
            <a:r>
              <a:rPr lang="en-US" sz="1600" dirty="0"/>
              <a:t>Once it exceeds it will change the state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468E40F-FCFD-41B0-A1A6-451D20D3926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145" t="30990" r="46264" b="33167"/>
          <a:stretch/>
        </p:blipFill>
        <p:spPr>
          <a:xfrm>
            <a:off x="9559637" y="3027074"/>
            <a:ext cx="2632363" cy="245816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3633E58-87E8-4B50-B3BD-092BF4A78B79}"/>
              </a:ext>
            </a:extLst>
          </p:cNvPr>
          <p:cNvSpPr txBox="1"/>
          <p:nvPr/>
        </p:nvSpPr>
        <p:spPr>
          <a:xfrm>
            <a:off x="9632086" y="5520454"/>
            <a:ext cx="255991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For the Reset case just pass the timer though keep the shift register good for next cycle</a:t>
            </a:r>
          </a:p>
        </p:txBody>
      </p:sp>
    </p:spTree>
    <p:extLst>
      <p:ext uri="{BB962C8B-B14F-4D97-AF65-F5344CB8AC3E}">
        <p14:creationId xmlns:p14="http://schemas.microsoft.com/office/powerpoint/2010/main" val="38557919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FD750A-42B5-4A79-969E-24EF0FE50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Were you successful at PID tuning?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0E1BEA-2B68-4E23-9EAC-A3815913F1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so - congrats!</a:t>
            </a:r>
          </a:p>
          <a:p>
            <a:r>
              <a:rPr lang="en-US" dirty="0"/>
              <a:t>Give your self a pat on the back - it’s a big step toward knowing robot control!</a:t>
            </a:r>
          </a:p>
          <a:p>
            <a:r>
              <a:rPr lang="en-US" dirty="0"/>
              <a:t>Take a breath - now we will got to Motion Magic - which is an even cooler way to control position</a:t>
            </a:r>
          </a:p>
          <a:p>
            <a:r>
              <a:rPr lang="en-US" dirty="0"/>
              <a:t>First we will discuss what it is.</a:t>
            </a:r>
          </a:p>
        </p:txBody>
      </p:sp>
    </p:spTree>
    <p:extLst>
      <p:ext uri="{BB962C8B-B14F-4D97-AF65-F5344CB8AC3E}">
        <p14:creationId xmlns:p14="http://schemas.microsoft.com/office/powerpoint/2010/main" val="29117079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69F53B-C7BE-46E3-85B2-D448552E5A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17130"/>
          </a:xfrm>
        </p:spPr>
        <p:txBody>
          <a:bodyPr/>
          <a:lstStyle/>
          <a:p>
            <a:r>
              <a:rPr lang="en-US" dirty="0"/>
              <a:t>Motion Magic -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D70DBF-528B-47CB-BC31-2A688815E7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2256"/>
            <a:ext cx="11242965" cy="5957455"/>
          </a:xfrm>
        </p:spPr>
        <p:txBody>
          <a:bodyPr>
            <a:normAutofit lnSpcReduction="10000"/>
          </a:bodyPr>
          <a:lstStyle/>
          <a:p>
            <a:r>
              <a:rPr lang="en-US" sz="2000" dirty="0"/>
              <a:t>In Position control we want to move something from A to B</a:t>
            </a:r>
          </a:p>
          <a:p>
            <a:pPr lvl="1"/>
            <a:r>
              <a:rPr lang="en-US" sz="1800" dirty="0"/>
              <a:t>From a motor viewpoint a certain amount of rotation(s)</a:t>
            </a:r>
          </a:p>
          <a:p>
            <a:pPr lvl="1"/>
            <a:r>
              <a:rPr lang="en-US" sz="1800" dirty="0"/>
              <a:t>Lets say we know the max speed and acceleration of the motor we want to control</a:t>
            </a:r>
          </a:p>
          <a:p>
            <a:pPr lvl="2"/>
            <a:r>
              <a:rPr lang="en-US" sz="1600" dirty="0"/>
              <a:t>This can be done by running it and reading a waveform graph, or approximating knowing the specs of the motor and gear ratio - we want to know these values at the point it is being measured by the encoder</a:t>
            </a:r>
            <a:endParaRPr lang="en-US" sz="1400" dirty="0"/>
          </a:p>
          <a:p>
            <a:pPr lvl="1"/>
            <a:r>
              <a:rPr lang="en-US" sz="1800" dirty="0"/>
              <a:t>We then also can define how fast we want the motor to run and accelerate to get to the desired position (close the error) - This can not be greater than the max speed and should be less to account for battery voltage drop - so say max of about 90% of max speed - sometimes you want it to be slower</a:t>
            </a:r>
          </a:p>
          <a:p>
            <a:pPr lvl="1"/>
            <a:r>
              <a:rPr lang="en-US" sz="1800" dirty="0"/>
              <a:t>Now if you know acceleration and velocity you can create a “Trapezoidal Profile”</a:t>
            </a:r>
          </a:p>
          <a:p>
            <a:pPr marL="457200" lvl="1" indent="0">
              <a:buNone/>
            </a:pPr>
            <a:endParaRPr lang="en-US" sz="1800" dirty="0"/>
          </a:p>
          <a:p>
            <a:pPr lvl="1"/>
            <a:endParaRPr lang="en-US" sz="1800" dirty="0"/>
          </a:p>
          <a:p>
            <a:pPr lvl="1"/>
            <a:endParaRPr lang="en-US" sz="1800" dirty="0"/>
          </a:p>
          <a:p>
            <a:pPr lvl="1"/>
            <a:endParaRPr lang="en-US" sz="1800" dirty="0"/>
          </a:p>
          <a:p>
            <a:pPr lvl="1"/>
            <a:r>
              <a:rPr lang="en-US" sz="1800" dirty="0"/>
              <a:t>Constant Accel for Time = </a:t>
            </a:r>
            <a:r>
              <a:rPr lang="en-US" sz="1800" dirty="0" err="1"/>
              <a:t>Taccel</a:t>
            </a:r>
            <a:r>
              <a:rPr lang="en-US" sz="1800" dirty="0"/>
              <a:t> until reach cruise velocity, T steady state until time to </a:t>
            </a:r>
            <a:r>
              <a:rPr lang="en-US" sz="1800" dirty="0" err="1"/>
              <a:t>decel</a:t>
            </a:r>
            <a:r>
              <a:rPr lang="en-US" sz="1800" dirty="0"/>
              <a:t> to 0</a:t>
            </a:r>
          </a:p>
          <a:p>
            <a:pPr lvl="1"/>
            <a:r>
              <a:rPr lang="en-US" sz="1800" dirty="0"/>
              <a:t>Motion Magic routine in Talon SRX library does this easy for you</a:t>
            </a:r>
          </a:p>
          <a:p>
            <a:pPr lvl="1"/>
            <a:r>
              <a:rPr lang="en-US" sz="1800" dirty="0"/>
              <a:t>But left at that there will be error since there will be friction effects and other causes to deviate some from the profile</a:t>
            </a:r>
          </a:p>
          <a:p>
            <a:pPr lvl="1"/>
            <a:r>
              <a:rPr lang="en-US" sz="1800" dirty="0"/>
              <a:t>So we add PID control on top of the trapezoidal profile to correct any deviation </a:t>
            </a:r>
          </a:p>
          <a:p>
            <a:pPr lvl="1"/>
            <a:r>
              <a:rPr lang="en-US" sz="1800" dirty="0"/>
              <a:t>Net effect is a tighter level of control and ability to control more difficult systems.</a:t>
            </a:r>
          </a:p>
          <a:p>
            <a:pPr lvl="1"/>
            <a:endParaRPr lang="en-US" sz="1800" dirty="0"/>
          </a:p>
          <a:p>
            <a:pPr lvl="1"/>
            <a:r>
              <a:rPr lang="en-US" sz="1800" dirty="0"/>
              <a:t>Read the Motion Magic Section in the Talon SRX </a:t>
            </a:r>
            <a:r>
              <a:rPr lang="en-US" sz="1800" dirty="0" err="1"/>
              <a:t>Documantation</a:t>
            </a:r>
            <a:endParaRPr lang="en-US" sz="1800" dirty="0"/>
          </a:p>
          <a:p>
            <a:pPr lvl="1"/>
            <a:endParaRPr lang="en-US" sz="1800" dirty="0"/>
          </a:p>
        </p:txBody>
      </p:sp>
      <p:sp>
        <p:nvSpPr>
          <p:cNvPr id="4" name="Trapezoid 3">
            <a:extLst>
              <a:ext uri="{FF2B5EF4-FFF2-40B4-BE49-F238E27FC236}">
                <a16:creationId xmlns:a16="http://schemas.microsoft.com/office/drawing/2014/main" id="{2DF0A39D-93D1-43CA-9626-E21C0EC3AB61}"/>
              </a:ext>
            </a:extLst>
          </p:cNvPr>
          <p:cNvSpPr/>
          <p:nvPr/>
        </p:nvSpPr>
        <p:spPr>
          <a:xfrm>
            <a:off x="1736436" y="3611421"/>
            <a:ext cx="7047346" cy="646546"/>
          </a:xfrm>
          <a:prstGeom prst="trapezoid">
            <a:avLst>
              <a:gd name="adj" fmla="val 162143"/>
            </a:avLst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78563A4-C7AB-4956-A6FA-E704A6DA475A}"/>
              </a:ext>
            </a:extLst>
          </p:cNvPr>
          <p:cNvSpPr/>
          <p:nvPr/>
        </p:nvSpPr>
        <p:spPr>
          <a:xfrm>
            <a:off x="1514763" y="4228218"/>
            <a:ext cx="7490691" cy="2955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D1D8E6-D810-4CEB-8CA9-5AA8C8890964}"/>
              </a:ext>
            </a:extLst>
          </p:cNvPr>
          <p:cNvSpPr txBox="1"/>
          <p:nvPr/>
        </p:nvSpPr>
        <p:spPr>
          <a:xfrm>
            <a:off x="2135909" y="3919914"/>
            <a:ext cx="748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T</a:t>
            </a:r>
            <a:r>
              <a:rPr lang="en-US" baseline="-25000" dirty="0" err="1"/>
              <a:t>accel</a:t>
            </a:r>
            <a:endParaRPr lang="en-US" baseline="-25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06AC73-3233-4D09-9648-8B6A4B35893E}"/>
              </a:ext>
            </a:extLst>
          </p:cNvPr>
          <p:cNvSpPr txBox="1"/>
          <p:nvPr/>
        </p:nvSpPr>
        <p:spPr>
          <a:xfrm>
            <a:off x="4410363" y="3901438"/>
            <a:ext cx="1399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T</a:t>
            </a:r>
            <a:r>
              <a:rPr lang="en-US" baseline="-25000" dirty="0" err="1"/>
              <a:t>steady</a:t>
            </a:r>
            <a:r>
              <a:rPr lang="en-US" baseline="-25000" dirty="0"/>
              <a:t> speed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EE8E0E-4433-48E4-986F-FA96C7A23D0C}"/>
              </a:ext>
            </a:extLst>
          </p:cNvPr>
          <p:cNvSpPr txBox="1"/>
          <p:nvPr/>
        </p:nvSpPr>
        <p:spPr>
          <a:xfrm>
            <a:off x="7772399" y="3902327"/>
            <a:ext cx="748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T</a:t>
            </a:r>
            <a:r>
              <a:rPr lang="en-US" baseline="-25000" dirty="0" err="1"/>
              <a:t>decel</a:t>
            </a:r>
            <a:endParaRPr lang="en-US" baseline="-25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BF5FFD-1108-4FEB-91DD-EA4EB6B4649C}"/>
              </a:ext>
            </a:extLst>
          </p:cNvPr>
          <p:cNvSpPr txBox="1"/>
          <p:nvPr/>
        </p:nvSpPr>
        <p:spPr>
          <a:xfrm>
            <a:off x="1584035" y="3811676"/>
            <a:ext cx="2493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A4F5798-0334-4DD2-891D-13A8E8E96A12}"/>
              </a:ext>
            </a:extLst>
          </p:cNvPr>
          <p:cNvSpPr txBox="1"/>
          <p:nvPr/>
        </p:nvSpPr>
        <p:spPr>
          <a:xfrm>
            <a:off x="8663708" y="3811676"/>
            <a:ext cx="3232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B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82C1E38-D205-4E1E-B820-64C7302E5D22}"/>
              </a:ext>
            </a:extLst>
          </p:cNvPr>
          <p:cNvSpPr txBox="1"/>
          <p:nvPr/>
        </p:nvSpPr>
        <p:spPr>
          <a:xfrm>
            <a:off x="9144001" y="3790090"/>
            <a:ext cx="293716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Distance (A to B) = </a:t>
            </a:r>
          </a:p>
          <a:p>
            <a:r>
              <a:rPr lang="en-US" sz="1400" dirty="0"/>
              <a:t>½*accel*(T</a:t>
            </a:r>
            <a:r>
              <a:rPr lang="en-US" sz="1400" baseline="-25000" dirty="0"/>
              <a:t>accel</a:t>
            </a:r>
            <a:r>
              <a:rPr lang="en-US" sz="1400" baseline="30000" dirty="0"/>
              <a:t>2</a:t>
            </a:r>
            <a:r>
              <a:rPr lang="en-US" sz="1400" dirty="0"/>
              <a:t>+T</a:t>
            </a:r>
            <a:r>
              <a:rPr lang="en-US" sz="1400" baseline="-25000" dirty="0"/>
              <a:t>decel</a:t>
            </a:r>
            <a:r>
              <a:rPr lang="en-US" sz="1400" baseline="30000" dirty="0"/>
              <a:t>2</a:t>
            </a:r>
            <a:r>
              <a:rPr lang="en-US" sz="1400" dirty="0"/>
              <a:t>) + velocity*</a:t>
            </a:r>
            <a:r>
              <a:rPr lang="en-US" sz="1400" dirty="0" err="1"/>
              <a:t>T</a:t>
            </a:r>
            <a:r>
              <a:rPr lang="en-US" sz="1400" baseline="-25000" dirty="0" err="1"/>
              <a:t>ss</a:t>
            </a:r>
            <a:endParaRPr lang="en-US" sz="1400" baseline="-25000" dirty="0"/>
          </a:p>
          <a:p>
            <a:r>
              <a:rPr lang="en-US" sz="1400" dirty="0"/>
              <a:t>=</a:t>
            </a:r>
            <a:r>
              <a:rPr lang="en-US" sz="1400" baseline="-25000" dirty="0"/>
              <a:t> </a:t>
            </a:r>
            <a:r>
              <a:rPr lang="en-US" sz="1400" dirty="0"/>
              <a:t>accel*T</a:t>
            </a:r>
            <a:r>
              <a:rPr lang="en-US" sz="1400" baseline="-25000" dirty="0"/>
              <a:t>accel</a:t>
            </a:r>
            <a:r>
              <a:rPr lang="en-US" sz="1400" baseline="30000" dirty="0"/>
              <a:t>2</a:t>
            </a:r>
            <a:r>
              <a:rPr lang="en-US" sz="1400" baseline="-25000" dirty="0"/>
              <a:t> + </a:t>
            </a:r>
            <a:r>
              <a:rPr lang="en-US" sz="1400" dirty="0"/>
              <a:t>Velocity * </a:t>
            </a:r>
            <a:r>
              <a:rPr lang="en-US" sz="1400" dirty="0" err="1"/>
              <a:t>T</a:t>
            </a:r>
            <a:r>
              <a:rPr lang="en-US" sz="1400" baseline="-25000" dirty="0" err="1"/>
              <a:t>ss</a:t>
            </a:r>
            <a:endParaRPr lang="en-US" sz="1400" baseline="-25000" dirty="0"/>
          </a:p>
        </p:txBody>
      </p:sp>
    </p:spTree>
    <p:extLst>
      <p:ext uri="{BB962C8B-B14F-4D97-AF65-F5344CB8AC3E}">
        <p14:creationId xmlns:p14="http://schemas.microsoft.com/office/powerpoint/2010/main" val="10867858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906C9-9C05-4B82-9960-B3ACD52AA9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829559"/>
          </a:xfrm>
        </p:spPr>
        <p:txBody>
          <a:bodyPr>
            <a:normAutofit/>
          </a:bodyPr>
          <a:lstStyle/>
          <a:p>
            <a:r>
              <a:rPr lang="en-US" dirty="0"/>
              <a:t>Motion Magic: Implementation</a:t>
            </a:r>
            <a:endParaRPr lang="en-US" b="1" i="1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A3C92A6-A9F8-4826-BF0A-274045D60F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3450" y="753358"/>
            <a:ext cx="10410350" cy="2588444"/>
          </a:xfrm>
        </p:spPr>
        <p:txBody>
          <a:bodyPr>
            <a:normAutofit fontScale="85000" lnSpcReduction="20000"/>
          </a:bodyPr>
          <a:lstStyle/>
          <a:p>
            <a:r>
              <a:rPr lang="en-US" sz="1800" dirty="0"/>
              <a:t>Changes from PID example: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/>
              <a:t>In SET.vi change control mode to “Motion Magic”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/>
              <a:t>In Config PIDF.vi add a control to the “F” terminal - this is a “Feed Forward” term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/>
              <a:t>On the Get.vi for reading encoder - wire a indicator to the velocity output, on the front panel change this to a Waveform Chart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/>
              <a:t>Add a Config Motion Magic.vi (from closed loop pallet) </a:t>
            </a:r>
          </a:p>
          <a:p>
            <a:pPr lvl="1"/>
            <a:r>
              <a:rPr lang="en-US" sz="1400" dirty="0"/>
              <a:t>For ready case wire these both to a constant=0</a:t>
            </a:r>
          </a:p>
          <a:p>
            <a:pPr lvl="1"/>
            <a:r>
              <a:rPr lang="en-US" sz="1400" dirty="0"/>
              <a:t>For shoot case wire each to a control - Arm Speed and Arm Acceleration</a:t>
            </a:r>
          </a:p>
          <a:p>
            <a:pPr lvl="1"/>
            <a:r>
              <a:rPr lang="en-US" sz="1400" dirty="0"/>
              <a:t>For Reset case wire Velocity to a constant value of ~50, and the Acceleration to ~ 400  (we may adjust these later</a:t>
            </a:r>
          </a:p>
          <a:p>
            <a:pPr lvl="1"/>
            <a:endParaRPr lang="en-US" sz="1400" dirty="0"/>
          </a:p>
          <a:p>
            <a:r>
              <a:rPr lang="en-US" sz="2200" dirty="0"/>
              <a:t>Tuning the parameters will be on next page</a:t>
            </a:r>
          </a:p>
          <a:p>
            <a:endParaRPr lang="en-US" sz="1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552FF88-E7DC-4F8E-AF9B-C5EB9B7B1D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85" t="29005" r="7738" b="19724"/>
          <a:stretch/>
        </p:blipFill>
        <p:spPr>
          <a:xfrm>
            <a:off x="652005" y="3341802"/>
            <a:ext cx="10701795" cy="3516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40032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553CC0-713F-4507-9392-D0EF3A7188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4869"/>
            <a:ext cx="10515600" cy="568129"/>
          </a:xfrm>
        </p:spPr>
        <p:txBody>
          <a:bodyPr>
            <a:normAutofit fontScale="90000"/>
          </a:bodyPr>
          <a:lstStyle/>
          <a:p>
            <a:r>
              <a:rPr lang="en-US" dirty="0"/>
              <a:t>Motion Magic - Tuning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7998BB-52F8-4515-A842-CBD0CC6C4B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7645" y="1093509"/>
            <a:ext cx="6919275" cy="5083454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Read the Motion Magic section in the Talon SRX Software Reference Manual</a:t>
            </a:r>
          </a:p>
          <a:p>
            <a:pPr lvl="1"/>
            <a:r>
              <a:rPr lang="en-US" sz="2000" dirty="0"/>
              <a:t>Particularly Sections 10.7 and 12.6</a:t>
            </a:r>
          </a:p>
          <a:p>
            <a:pPr lvl="1"/>
            <a:r>
              <a:rPr lang="en-US" sz="2000" dirty="0"/>
              <a:t>From there we see that:</a:t>
            </a:r>
          </a:p>
          <a:p>
            <a:pPr lvl="1"/>
            <a:r>
              <a:rPr lang="en-US" sz="2000" dirty="0"/>
              <a:t>F= 1023/((Motor Max RPM /600)*4096)</a:t>
            </a:r>
          </a:p>
          <a:p>
            <a:pPr lvl="1"/>
            <a:r>
              <a:rPr lang="en-US" sz="2000" dirty="0"/>
              <a:t>We can test or approximate</a:t>
            </a:r>
          </a:p>
          <a:p>
            <a:pPr lvl="1"/>
            <a:r>
              <a:rPr lang="en-US" sz="2000" dirty="0"/>
              <a:t>Approximating - we know the 775pro free speed is 18730 RPM and it is in a 100:1 gearbox so encoder reading a 187 RPM free speed, laded down through gearbox should make it around 170 =&gt; F gain initial guess = .88</a:t>
            </a:r>
          </a:p>
          <a:p>
            <a:pPr lvl="1"/>
            <a:endParaRPr lang="en-US" sz="2000" dirty="0"/>
          </a:p>
          <a:p>
            <a:pPr lvl="1"/>
            <a:r>
              <a:rPr lang="en-US" sz="2000" dirty="0"/>
              <a:t>Now set P,I,D all to 0</a:t>
            </a:r>
          </a:p>
          <a:p>
            <a:pPr lvl="1"/>
            <a:r>
              <a:rPr lang="en-US" sz="2000" dirty="0"/>
              <a:t>Run program - adjust F until it runs about to right distance</a:t>
            </a:r>
          </a:p>
          <a:p>
            <a:pPr lvl="1"/>
            <a:r>
              <a:rPr lang="en-US" sz="2000" dirty="0"/>
              <a:t>Now can add P value to make it run tighter and not deviate - again increasing until unstable then backing off a bit.</a:t>
            </a:r>
          </a:p>
          <a:p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E8E734-B7D1-4B0C-A8B1-197DA50A95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552" t="26621" r="43325" b="15738"/>
          <a:stretch/>
        </p:blipFill>
        <p:spPr>
          <a:xfrm>
            <a:off x="7422038" y="1194029"/>
            <a:ext cx="4769962" cy="3953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09529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533975-1828-4B14-BDAE-52F8DDB5E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6056" y="-87635"/>
            <a:ext cx="10515600" cy="842238"/>
          </a:xfrm>
        </p:spPr>
        <p:txBody>
          <a:bodyPr/>
          <a:lstStyle/>
          <a:p>
            <a:r>
              <a:rPr lang="en-US" dirty="0"/>
              <a:t>Motion Magic – CTRE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49A53C-42E8-44D4-8CBB-3B467848B2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6056" y="1136342"/>
            <a:ext cx="3937986" cy="5120520"/>
          </a:xfrm>
        </p:spPr>
        <p:txBody>
          <a:bodyPr>
            <a:normAutofit/>
          </a:bodyPr>
          <a:lstStyle/>
          <a:p>
            <a:r>
              <a:rPr lang="en-US" sz="2000" dirty="0"/>
              <a:t>From the CTRE Labview examples here is the </a:t>
            </a:r>
            <a:r>
              <a:rPr lang="en-US" sz="2000" dirty="0" err="1"/>
              <a:t>Teleop</a:t>
            </a:r>
            <a:r>
              <a:rPr lang="en-US" sz="2000" dirty="0"/>
              <a:t> code</a:t>
            </a:r>
          </a:p>
          <a:p>
            <a:r>
              <a:rPr lang="en-US" sz="2000" dirty="0"/>
              <a:t>Should be equivalent to prior slides</a:t>
            </a:r>
          </a:p>
          <a:p>
            <a:r>
              <a:rPr lang="en-US" sz="2000" dirty="0"/>
              <a:t>Suggestion put Sensor config and PIDF stuff into Begin once they are tuned – this reduces load on the loops.</a:t>
            </a:r>
          </a:p>
          <a:p>
            <a:r>
              <a:rPr lang="en-US" sz="2000" dirty="0"/>
              <a:t>Also recommend having this in a loop in Periodic rather than Tele-op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63699D-1BCC-4539-A213-94B83B0F32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5001" y="876162"/>
            <a:ext cx="6856999" cy="5300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2879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7484F-F0FA-4FF0-A37E-B666139E1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Second Step: </a:t>
            </a:r>
            <a:br>
              <a:rPr lang="en-US" dirty="0"/>
            </a:br>
            <a:r>
              <a:rPr lang="en-US" dirty="0"/>
              <a:t>Download “Secret Book Of Labview”</a:t>
            </a:r>
            <a:br>
              <a:rPr lang="en-US" dirty="0"/>
            </a:b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0F5B9F5-B638-4917-9EC1-47A5EDBFB6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050473"/>
            <a:ext cx="9905998" cy="3740727"/>
          </a:xfrm>
        </p:spPr>
        <p:txBody>
          <a:bodyPr anchor="t">
            <a:normAutofit fontScale="85000" lnSpcReduction="10000"/>
          </a:bodyPr>
          <a:lstStyle/>
          <a:p>
            <a:r>
              <a:rPr lang="en-US" dirty="0"/>
              <a:t>We will use the “Secret Book of Labview” for the introductory part of Labview familiarization’</a:t>
            </a:r>
          </a:p>
          <a:p>
            <a:r>
              <a:rPr lang="en-US" dirty="0"/>
              <a:t>Download (free) from  Post # 21 on this thread:</a:t>
            </a:r>
          </a:p>
          <a:p>
            <a:r>
              <a:rPr lang="en-US" dirty="0">
                <a:hlinkClick r:id="rId2"/>
              </a:rPr>
              <a:t>https://www.chiefdelphi.com/forums/showthread.php?t=120756&amp;page=2</a:t>
            </a:r>
            <a:endParaRPr lang="en-US" dirty="0"/>
          </a:p>
          <a:p>
            <a:endParaRPr lang="en-US" dirty="0"/>
          </a:p>
          <a:p>
            <a:r>
              <a:rPr lang="en-US" dirty="0"/>
              <a:t>Before proceeding with further slides here - which involve use of a robot</a:t>
            </a:r>
          </a:p>
          <a:p>
            <a:pPr lvl="1"/>
            <a:r>
              <a:rPr lang="en-US" dirty="0"/>
              <a:t>Work through the secret Labview book , follow its exercises - this is critical to have a solid foundation to proceed before getting on with robot specific code</a:t>
            </a:r>
          </a:p>
          <a:p>
            <a:pPr lvl="1"/>
            <a:r>
              <a:rPr lang="en-US" dirty="0"/>
              <a:t>In particular get through the Rocket launch example and the Vending machine example.</a:t>
            </a:r>
          </a:p>
          <a:p>
            <a:pPr lvl="1"/>
            <a:r>
              <a:rPr lang="en-US" dirty="0"/>
              <a:t>Once you demonstrate this we can move on to Robots!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431980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574BF2-DD5D-46D7-BF8A-7BFC3C8E36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179" y="0"/>
            <a:ext cx="10515600" cy="1325563"/>
          </a:xfrm>
        </p:spPr>
        <p:txBody>
          <a:bodyPr/>
          <a:lstStyle/>
          <a:p>
            <a:r>
              <a:rPr lang="en-US" dirty="0"/>
              <a:t>Read Gyro “Yaw” angle, also Reset Gyro angle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32F3FD-673D-4D1F-83AE-C8E0F378F1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5237" y="1172884"/>
            <a:ext cx="10515600" cy="2049710"/>
          </a:xfrm>
        </p:spPr>
        <p:txBody>
          <a:bodyPr/>
          <a:lstStyle/>
          <a:p>
            <a:r>
              <a:rPr lang="en-US" dirty="0"/>
              <a:t>Gyro outputs Yaw, Pitch and Roll angles – typically interested in Yaw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B4214A-A20B-4FF1-8F25-586532C7F406}"/>
              </a:ext>
            </a:extLst>
          </p:cNvPr>
          <p:cNvSpPr txBox="1"/>
          <p:nvPr/>
        </p:nvSpPr>
        <p:spPr>
          <a:xfrm>
            <a:off x="767179" y="3718679"/>
            <a:ext cx="676478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 Periodic:</a:t>
            </a:r>
          </a:p>
          <a:p>
            <a:r>
              <a:rPr lang="en-US" dirty="0"/>
              <a:t>This loop will read the pigeon gyro and find the Yaw angle</a:t>
            </a:r>
          </a:p>
          <a:p>
            <a:r>
              <a:rPr lang="en-US" dirty="0"/>
              <a:t>And write it to a global variable for use elsewhere.</a:t>
            </a:r>
          </a:p>
          <a:p>
            <a:endParaRPr lang="en-US" dirty="0"/>
          </a:p>
          <a:p>
            <a:r>
              <a:rPr lang="en-US" dirty="0"/>
              <a:t>It also “Resets” the Gyro if the global variable</a:t>
            </a:r>
          </a:p>
          <a:p>
            <a:r>
              <a:rPr lang="en-US" dirty="0"/>
              <a:t>“Reset Gyro” is true (usually tied to a button).</a:t>
            </a:r>
          </a:p>
          <a:p>
            <a:r>
              <a:rPr lang="en-US" dirty="0"/>
              <a:t>Resetting gyro sets the 0 degree heading to how the robot is</a:t>
            </a:r>
          </a:p>
          <a:p>
            <a:r>
              <a:rPr lang="en-US" dirty="0"/>
              <a:t>oriented at the time the button is pressed.</a:t>
            </a:r>
          </a:p>
          <a:p>
            <a:endParaRPr lang="en-US" dirty="0"/>
          </a:p>
          <a:p>
            <a:r>
              <a:rPr lang="en-US" dirty="0"/>
              <a:t>Also it writes the value to a “</a:t>
            </a:r>
            <a:r>
              <a:rPr lang="en-US" dirty="0" err="1"/>
              <a:t>Netwrk</a:t>
            </a:r>
            <a:r>
              <a:rPr lang="en-US" dirty="0"/>
              <a:t> Table” which is a way to get data back to the laptop, Dashboard (later topic)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AEDA70-EEE9-45F4-AB37-2FC86DE95E51}"/>
              </a:ext>
            </a:extLst>
          </p:cNvPr>
          <p:cNvSpPr txBox="1"/>
          <p:nvPr/>
        </p:nvSpPr>
        <p:spPr>
          <a:xfrm>
            <a:off x="767179" y="1727001"/>
            <a:ext cx="1018268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 Begin:</a:t>
            </a:r>
          </a:p>
          <a:p>
            <a:r>
              <a:rPr lang="en-US" dirty="0"/>
              <a:t>We use a “Pigeon” gyro (there are several other types) offered by CTRE, and it pugs directly into a Talon SRX to get on the CAN network</a:t>
            </a:r>
          </a:p>
          <a:p>
            <a:r>
              <a:rPr lang="en-US" dirty="0"/>
              <a:t>The following is put in the Begin: to configure it:</a:t>
            </a:r>
          </a:p>
          <a:p>
            <a:endParaRPr lang="en-US" dirty="0"/>
          </a:p>
          <a:p>
            <a:r>
              <a:rPr lang="en-US" dirty="0"/>
              <a:t>In this case it is plugged into SRX with a CAN ID #13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ACE4630-DB2E-42EA-81B7-3CE95BA3AF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3158" y="2476445"/>
            <a:ext cx="1724025" cy="7429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36F1325-29BB-4ED8-9CE6-0C48756819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7677" y="4020528"/>
            <a:ext cx="5724525" cy="215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52067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5620B9-D25B-42CA-A391-80BAD0EE5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Gyro Continued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673736-568A-431D-9213-D1B5E14B6A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035" y="1816747"/>
            <a:ext cx="6707819" cy="445088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Lets explore the different types of output from the Pigeon </a:t>
            </a:r>
          </a:p>
          <a:p>
            <a:r>
              <a:rPr lang="en-US" dirty="0"/>
              <a:t>Put the Get status commands shown in a periodic loop</a:t>
            </a:r>
          </a:p>
          <a:p>
            <a:r>
              <a:rPr lang="en-US" dirty="0"/>
              <a:t>Look at the differences </a:t>
            </a:r>
          </a:p>
          <a:p>
            <a:r>
              <a:rPr lang="en-US" dirty="0"/>
              <a:t>Look in the Pigeon software documentation for a discussion of differences – in particular section 8 sources of error</a:t>
            </a:r>
          </a:p>
          <a:p>
            <a:r>
              <a:rPr lang="en-US" dirty="0">
                <a:hlinkClick r:id="rId2"/>
              </a:rPr>
              <a:t>http://www.ctr-electronics.com/downloads/pdf/Pigeon%20IMU%20User's%20Guide.pdf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14A2A6-CA54-4BF4-B608-0BA5BF92E7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8727" y="2318135"/>
            <a:ext cx="3295650" cy="303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57753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8814920-8A14-4604-A84E-05832237DA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1370" y="994300"/>
            <a:ext cx="8580630" cy="461131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65162D3-5E5B-4DC2-9F20-6EB253FEEA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904" y="29928"/>
            <a:ext cx="10137559" cy="964372"/>
          </a:xfrm>
        </p:spPr>
        <p:txBody>
          <a:bodyPr/>
          <a:lstStyle/>
          <a:p>
            <a:r>
              <a:rPr lang="en-US" dirty="0"/>
              <a:t>Drive to an Angle with a Gyro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889184-0F83-42EE-8859-1DDA05E3A6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6964" y="1352488"/>
            <a:ext cx="3254406" cy="3017777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This is a example from the CTRE documentation </a:t>
            </a:r>
          </a:p>
          <a:p>
            <a:r>
              <a:rPr lang="en-US" dirty="0"/>
              <a:t>Down load the Teleop.vi to get what is shown here</a:t>
            </a:r>
          </a:p>
          <a:p>
            <a:r>
              <a:rPr lang="en-US" dirty="0">
                <a:hlinkClick r:id="rId3"/>
              </a:rPr>
              <a:t>https://github.com/CrossTheRoadElec/Phoenix-Examples-LabVIEW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263E7C-1AF5-4583-ABA4-CFA0E86DFDB3}"/>
              </a:ext>
            </a:extLst>
          </p:cNvPr>
          <p:cNvSpPr txBox="1"/>
          <p:nvPr/>
        </p:nvSpPr>
        <p:spPr>
          <a:xfrm>
            <a:off x="811567" y="4728454"/>
            <a:ext cx="711619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is also a clear example of PD loop control</a:t>
            </a:r>
          </a:p>
          <a:p>
            <a:r>
              <a:rPr lang="en-US" dirty="0"/>
              <a:t>without using a PID block</a:t>
            </a:r>
          </a:p>
          <a:p>
            <a:endParaRPr lang="en-US" dirty="0"/>
          </a:p>
          <a:p>
            <a:r>
              <a:rPr lang="en-US" dirty="0"/>
              <a:t>The P (proportional) term scales the motor output to the degree of error in heading</a:t>
            </a:r>
          </a:p>
          <a:p>
            <a:r>
              <a:rPr lang="en-US" dirty="0"/>
              <a:t>The D (derivative) term scales with the rate of change of the gyro heading</a:t>
            </a:r>
          </a:p>
        </p:txBody>
      </p:sp>
    </p:spTree>
    <p:extLst>
      <p:ext uri="{BB962C8B-B14F-4D97-AF65-F5344CB8AC3E}">
        <p14:creationId xmlns:p14="http://schemas.microsoft.com/office/powerpoint/2010/main" val="130878754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5F0D9-D0F1-4AF3-BE21-C7444BFD5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Autonomous Drive Challenge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85C786-AB0D-4D0A-B1AC-DFBAC29C9D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Set up a Motion Magic control of the drive wheels</a:t>
            </a:r>
          </a:p>
          <a:p>
            <a:r>
              <a:rPr lang="en-US" dirty="0"/>
              <a:t>Have robot drive fwd. 6 ft, then turn 90 degrees, then drive 4 ft and stop.</a:t>
            </a:r>
          </a:p>
        </p:txBody>
      </p:sp>
    </p:spTree>
    <p:extLst>
      <p:ext uri="{BB962C8B-B14F-4D97-AF65-F5344CB8AC3E}">
        <p14:creationId xmlns:p14="http://schemas.microsoft.com/office/powerpoint/2010/main" val="62449301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F733AB-4844-472D-BB4E-B2D3D83E22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647" y="353704"/>
            <a:ext cx="10515600" cy="558153"/>
          </a:xfrm>
        </p:spPr>
        <p:txBody>
          <a:bodyPr>
            <a:normAutofit fontScale="90000"/>
          </a:bodyPr>
          <a:lstStyle/>
          <a:p>
            <a:r>
              <a:rPr lang="en-US" dirty="0"/>
              <a:t>Velocity PID Control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515D5C-D190-44F2-8E42-81C2CB3C3E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8821" y="2085204"/>
            <a:ext cx="7093179" cy="435133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A71D3C-EDE9-4C4C-B700-19391ECF43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598" y="1213298"/>
            <a:ext cx="5015223" cy="5223244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Get the Tele-op.vi from the CTRE velocity control example</a:t>
            </a:r>
          </a:p>
          <a:p>
            <a:r>
              <a:rPr lang="en-US" sz="2400" dirty="0">
                <a:hlinkClick r:id="rId3"/>
              </a:rPr>
              <a:t>https://github.com/CrossTheRoadElec/Phoenix-Examples-LabVIEW</a:t>
            </a:r>
            <a:endParaRPr lang="en-US" sz="2400" dirty="0"/>
          </a:p>
          <a:p>
            <a:r>
              <a:rPr lang="en-US" dirty="0"/>
              <a:t>Put it in a while loop in a new project Periodic loop – should look like this </a:t>
            </a:r>
            <a:r>
              <a:rPr lang="en-US" dirty="0">
                <a:sym typeface="Wingdings" panose="05000000000000000000" pitchFamily="2" charset="2"/>
              </a:rPr>
              <a:t></a:t>
            </a:r>
            <a:endParaRPr lang="en-US" dirty="0"/>
          </a:p>
          <a:p>
            <a:r>
              <a:rPr lang="en-US" dirty="0"/>
              <a:t>In the Begin open up the corresponding Joystick and Talon SRX devices, </a:t>
            </a:r>
            <a:r>
              <a:rPr lang="en-US" dirty="0" err="1"/>
              <a:t>refnums</a:t>
            </a:r>
            <a:endParaRPr lang="en-US" dirty="0"/>
          </a:p>
          <a:p>
            <a:r>
              <a:rPr lang="en-US" dirty="0"/>
              <a:t>Hardware – have a Motor on a Versa-planetary, with a VP encoder plugged into a Talon SRX</a:t>
            </a:r>
          </a:p>
          <a:p>
            <a:r>
              <a:rPr lang="en-US" dirty="0"/>
              <a:t>Set the CAN Id with the Phoenix Tuner and also conduct the self-test to ensure encoder phase is correct.</a:t>
            </a:r>
          </a:p>
          <a:p>
            <a:r>
              <a:rPr lang="en-US" dirty="0"/>
              <a:t>Read the SRX documentation on how to set the PIDF values</a:t>
            </a:r>
          </a:p>
          <a:p>
            <a:r>
              <a:rPr lang="en-US" dirty="0"/>
              <a:t>Run, look at charts </a:t>
            </a:r>
          </a:p>
          <a:p>
            <a:r>
              <a:rPr lang="en-US" dirty="0"/>
              <a:t>Change the velocity control to a slider – instead of joystick </a:t>
            </a:r>
          </a:p>
          <a:p>
            <a:r>
              <a:rPr lang="en-US" dirty="0"/>
              <a:t>Try using with a ball shooter</a:t>
            </a:r>
          </a:p>
          <a:p>
            <a:r>
              <a:rPr lang="en-US" dirty="0"/>
              <a:t>And optimize speed recovery after each shot.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7078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F2F47-B1D4-4062-A5DD-740C6E160F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6"/>
            <a:ext cx="10515600" cy="878390"/>
          </a:xfrm>
        </p:spPr>
        <p:txBody>
          <a:bodyPr/>
          <a:lstStyle/>
          <a:p>
            <a:r>
              <a:rPr lang="en-US" dirty="0"/>
              <a:t>Limelight Vision Targeting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131574-76F2-46EF-987A-23E1AB8E92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3095" y="1180730"/>
            <a:ext cx="5029940" cy="554854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Objective:</a:t>
            </a:r>
          </a:p>
          <a:p>
            <a:pPr lvl="1"/>
            <a:r>
              <a:rPr lang="en-US" dirty="0"/>
              <a:t>Identify Vision Target(s)</a:t>
            </a:r>
          </a:p>
          <a:p>
            <a:pPr lvl="1"/>
            <a:r>
              <a:rPr lang="en-US" dirty="0"/>
              <a:t>Provide Yaw angle to target</a:t>
            </a:r>
          </a:p>
          <a:p>
            <a:pPr lvl="1"/>
            <a:r>
              <a:rPr lang="en-US" dirty="0"/>
              <a:t>Provide Distance to target</a:t>
            </a:r>
          </a:p>
          <a:p>
            <a:pPr lvl="1"/>
            <a:r>
              <a:rPr lang="en-US" dirty="0"/>
              <a:t>Provide Pitch angle to target</a:t>
            </a:r>
          </a:p>
          <a:p>
            <a:pPr lvl="1"/>
            <a:endParaRPr lang="en-US" dirty="0"/>
          </a:p>
          <a:p>
            <a:r>
              <a:rPr lang="en-US" dirty="0"/>
              <a:t>Limelight Documentation</a:t>
            </a:r>
          </a:p>
          <a:p>
            <a:pPr lvl="1"/>
            <a:r>
              <a:rPr lang="en-US" dirty="0">
                <a:hlinkClick r:id="rId2"/>
              </a:rPr>
              <a:t>http://docs.limelightvision.io/en/latest/</a:t>
            </a:r>
            <a:endParaRPr lang="en-US" dirty="0"/>
          </a:p>
          <a:p>
            <a:pPr lvl="1"/>
            <a:r>
              <a:rPr lang="en-US" dirty="0"/>
              <a:t>Go through it to capture and send Tx, Ty, Ta to Network tables</a:t>
            </a:r>
          </a:p>
          <a:p>
            <a:pPr lvl="1"/>
            <a:r>
              <a:rPr lang="en-US" dirty="0"/>
              <a:t>Receive them to Robot Code, Also display image to Dashboard</a:t>
            </a:r>
          </a:p>
          <a:p>
            <a:pPr lvl="1"/>
            <a:r>
              <a:rPr lang="en-US" dirty="0"/>
              <a:t>More parameters available to retrieve – see documentation</a:t>
            </a:r>
          </a:p>
          <a:p>
            <a:pPr lvl="1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AC0DE7-3C17-41A7-939F-A990C7490F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282" t="14757" r="30971" b="6019"/>
          <a:stretch/>
        </p:blipFill>
        <p:spPr>
          <a:xfrm>
            <a:off x="5797265" y="743828"/>
            <a:ext cx="6394735" cy="6095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80927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D3848A-B7F6-491E-A221-DAF5D39F2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36212"/>
            <a:ext cx="10515600" cy="726828"/>
          </a:xfrm>
        </p:spPr>
        <p:txBody>
          <a:bodyPr/>
          <a:lstStyle/>
          <a:p>
            <a:r>
              <a:rPr lang="en-US" dirty="0"/>
              <a:t>Vision Tracking – X Targeting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BD5698-4C7D-49B0-A071-C38DAC1E68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959439"/>
            <a:ext cx="4310849" cy="2359565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This will take the Tx value from the Limelight, by way of Network tables, and set a X value, into the Arcade drive block, to aim toward it. </a:t>
            </a:r>
          </a:p>
          <a:p>
            <a:r>
              <a:rPr lang="en-US" dirty="0"/>
              <a:t> Y remains controlled by driver but is limited by a set max speed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87517B-CABF-4832-A49D-CD8C48439F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646" t="18511" b="39676"/>
          <a:stretch/>
        </p:blipFill>
        <p:spPr>
          <a:xfrm>
            <a:off x="2681056" y="681037"/>
            <a:ext cx="9431044" cy="286748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5172179-3CF8-47E5-82C2-B9E15CAD6C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413" t="1571" r="26820" b="50079"/>
          <a:stretch/>
        </p:blipFill>
        <p:spPr>
          <a:xfrm>
            <a:off x="6368248" y="3548525"/>
            <a:ext cx="5823752" cy="3315809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B680F13-57DA-4925-A57A-06F7804C6416}"/>
              </a:ext>
            </a:extLst>
          </p:cNvPr>
          <p:cNvCxnSpPr/>
          <p:nvPr/>
        </p:nvCxnSpPr>
        <p:spPr>
          <a:xfrm>
            <a:off x="7279689" y="2840854"/>
            <a:ext cx="710214" cy="147369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506252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5CC188A-CD1E-4206-98B5-8F8C179CAB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501" t="17735" r="43859" b="25825"/>
          <a:stretch/>
        </p:blipFill>
        <p:spPr>
          <a:xfrm>
            <a:off x="3977197" y="0"/>
            <a:ext cx="8214804" cy="634753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2C169CD-23B0-4838-B054-ADA983EEC3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31015"/>
          </a:xfrm>
        </p:spPr>
        <p:txBody>
          <a:bodyPr/>
          <a:lstStyle/>
          <a:p>
            <a:r>
              <a:rPr lang="en-US" dirty="0"/>
              <a:t>Getting the Angles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40DF9E-05F5-4D9E-B5EC-F41D465F97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65321"/>
            <a:ext cx="10720526" cy="2363680"/>
          </a:xfrm>
        </p:spPr>
        <p:txBody>
          <a:bodyPr/>
          <a:lstStyle/>
          <a:p>
            <a:r>
              <a:rPr lang="en-US" dirty="0"/>
              <a:t>Ty and Tx provided directly</a:t>
            </a:r>
          </a:p>
          <a:p>
            <a:r>
              <a:rPr lang="en-US" dirty="0"/>
              <a:t>Can also determine Distance to target: d </a:t>
            </a:r>
          </a:p>
        </p:txBody>
      </p:sp>
    </p:spTree>
    <p:extLst>
      <p:ext uri="{BB962C8B-B14F-4D97-AF65-F5344CB8AC3E}">
        <p14:creationId xmlns:p14="http://schemas.microsoft.com/office/powerpoint/2010/main" val="149370788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D6D97-F520-49C3-B868-D95BAA8F48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Dashboard: </a:t>
            </a:r>
            <a:br>
              <a:rPr lang="en-US" dirty="0"/>
            </a:br>
            <a:r>
              <a:rPr lang="en-US" sz="3600" dirty="0"/>
              <a:t>Read/Write Network Tables and Limelight Vision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106E4C-6EC0-4907-A1B8-C0AC322B2C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43598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048FCF-8A9D-4567-9134-62F6F7DC48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93663"/>
          </a:xfrm>
        </p:spPr>
        <p:txBody>
          <a:bodyPr>
            <a:normAutofit fontScale="90000"/>
          </a:bodyPr>
          <a:lstStyle/>
          <a:p>
            <a:r>
              <a:rPr lang="en-US" dirty="0"/>
              <a:t>Vision Continued: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ADFAD2-1564-45F1-97DA-6AF8BC7E6F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367161"/>
            <a:ext cx="10906957" cy="4809802"/>
          </a:xfrm>
        </p:spPr>
        <p:txBody>
          <a:bodyPr/>
          <a:lstStyle/>
          <a:p>
            <a:r>
              <a:rPr lang="en-US" dirty="0"/>
              <a:t>Use low resolution to reduce bandwidth and increase frames per second</a:t>
            </a:r>
          </a:p>
          <a:p>
            <a:r>
              <a:rPr lang="en-US" dirty="0"/>
              <a:t>Higher frames per second needed to reliably and quickly drive to target</a:t>
            </a:r>
          </a:p>
        </p:txBody>
      </p:sp>
    </p:spTree>
    <p:extLst>
      <p:ext uri="{BB962C8B-B14F-4D97-AF65-F5344CB8AC3E}">
        <p14:creationId xmlns:p14="http://schemas.microsoft.com/office/powerpoint/2010/main" val="20603510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0B87B40-A101-4E79-BA09-6D5388B6FB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839" y="0"/>
            <a:ext cx="10515600" cy="935355"/>
          </a:xfrm>
        </p:spPr>
        <p:txBody>
          <a:bodyPr/>
          <a:lstStyle/>
          <a:p>
            <a:r>
              <a:rPr lang="en-US" dirty="0"/>
              <a:t>Preliminary Curriculum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9D5F02-6FED-486D-B070-E1325D5377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0839" y="1034357"/>
            <a:ext cx="5648221" cy="5415280"/>
          </a:xfrm>
        </p:spPr>
        <p:txBody>
          <a:bodyPr anchor="t">
            <a:normAutofit fontScale="55000" lnSpcReduction="20000"/>
          </a:bodyPr>
          <a:lstStyle/>
          <a:p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Secret Book of Labview</a:t>
            </a:r>
          </a:p>
          <a:p>
            <a:pPr lvl="1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Through Rocket launch and Vending Machine</a:t>
            </a:r>
          </a:p>
          <a:p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The </a:t>
            </a:r>
            <a:r>
              <a:rPr lang="en-US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RoboRio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on board computer and wiring of  control System</a:t>
            </a:r>
          </a:p>
          <a:p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Tank Drive program - Basic robot project</a:t>
            </a:r>
          </a:p>
          <a:p>
            <a:pPr lvl="1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Review Main, Begin and Tele-op VI’s</a:t>
            </a:r>
          </a:p>
          <a:p>
            <a:pPr lvl="1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Add case structure in Tele-Op to switch between Arcade Steering and Tank Steering, use Logitech controller</a:t>
            </a:r>
          </a:p>
          <a:p>
            <a:r>
              <a:rPr lang="en-US" dirty="0">
                <a:solidFill>
                  <a:schemeClr val="tx1"/>
                </a:solidFill>
              </a:rPr>
              <a:t>Talon SRX - Download CTRE libraries</a:t>
            </a:r>
          </a:p>
          <a:p>
            <a:pPr lvl="1"/>
            <a:r>
              <a:rPr lang="en-US" dirty="0">
                <a:hlinkClick r:id="rId2"/>
              </a:rPr>
              <a:t>http://www.ctr-electronics.com/hro.html#product_tabs_technical_resources</a:t>
            </a:r>
            <a:endParaRPr lang="en-US" dirty="0"/>
          </a:p>
          <a:p>
            <a:pPr lvl="1"/>
            <a:r>
              <a:rPr lang="en-US" dirty="0">
                <a:solidFill>
                  <a:schemeClr val="tx1"/>
                </a:solidFill>
              </a:rPr>
              <a:t>CTRE Phoenix Framework Installer and install Phoenix Framework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Also download SRX Software Reference Manual &amp; User Manual</a:t>
            </a:r>
          </a:p>
          <a:p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Open / Run LV example, under CAN, 6 motor drive</a:t>
            </a:r>
          </a:p>
          <a:p>
            <a:pPr lvl="1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Review updated Begin and Tele SRX drive blocks </a:t>
            </a:r>
          </a:p>
          <a:p>
            <a:pPr lvl="1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Add and Read 2 drive Quadrature encoders</a:t>
            </a:r>
          </a:p>
          <a:p>
            <a:pPr lvl="1"/>
            <a:r>
              <a:rPr lang="en-US" dirty="0"/>
              <a:t>Add current limiting, (explore CTRE library a bit)</a:t>
            </a:r>
          </a:p>
          <a:p>
            <a:r>
              <a:rPr lang="en-US" dirty="0"/>
              <a:t>Move from Tele-Op to Periodic </a:t>
            </a:r>
          </a:p>
          <a:p>
            <a:pPr lvl="1"/>
            <a:r>
              <a:rPr lang="en-US" dirty="0"/>
              <a:t>Break into parallel loops:</a:t>
            </a:r>
          </a:p>
          <a:p>
            <a:pPr lvl="2"/>
            <a:r>
              <a:rPr lang="en-US" dirty="0"/>
              <a:t> Joysticks, Drive, &amp; Mechanisms, as example.</a:t>
            </a:r>
          </a:p>
          <a:p>
            <a:pPr lvl="1"/>
            <a:r>
              <a:rPr lang="en-US" dirty="0"/>
              <a:t>Add global variables, e.g. to drive</a:t>
            </a:r>
          </a:p>
          <a:p>
            <a:r>
              <a:rPr lang="en-US" dirty="0"/>
              <a:t>Loop Timing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914400" lvl="2" indent="0">
              <a:buNone/>
            </a:pP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7C6A255-AB45-4EB3-ABF3-AD903B310E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4120" y="1034356"/>
            <a:ext cx="5897880" cy="5415281"/>
          </a:xfrm>
        </p:spPr>
        <p:txBody>
          <a:bodyPr anchor="t">
            <a:normAutofit fontScale="55000" lnSpcReduction="20000"/>
          </a:bodyPr>
          <a:lstStyle/>
          <a:p>
            <a:r>
              <a:rPr lang="en-US" dirty="0"/>
              <a:t>Mechanism Control</a:t>
            </a:r>
          </a:p>
          <a:p>
            <a:pPr lvl="1"/>
            <a:r>
              <a:rPr lang="en-US" dirty="0"/>
              <a:t>Absolute encoder seeding to quadrature</a:t>
            </a:r>
          </a:p>
          <a:p>
            <a:pPr lvl="1"/>
            <a:r>
              <a:rPr lang="en-US" dirty="0"/>
              <a:t>Arm - PID</a:t>
            </a:r>
          </a:p>
          <a:p>
            <a:pPr lvl="1"/>
            <a:r>
              <a:rPr lang="en-US" dirty="0"/>
              <a:t>Arm - Motion Magic  include a form of gain scheduling</a:t>
            </a:r>
          </a:p>
          <a:p>
            <a:pPr lvl="1"/>
            <a:r>
              <a:rPr lang="en-US" dirty="0"/>
              <a:t>Shooter wheel - Velocity PID</a:t>
            </a:r>
          </a:p>
          <a:p>
            <a:pPr lvl="1"/>
            <a:r>
              <a:rPr lang="en-US" dirty="0"/>
              <a:t>Sequence – State Machine</a:t>
            </a:r>
          </a:p>
          <a:p>
            <a:r>
              <a:rPr lang="en-US" dirty="0"/>
              <a:t>Feedback control</a:t>
            </a:r>
          </a:p>
          <a:p>
            <a:pPr lvl="1"/>
            <a:r>
              <a:rPr lang="en-US" dirty="0"/>
              <a:t>PID control using Encoder reads</a:t>
            </a:r>
          </a:p>
          <a:p>
            <a:pPr lvl="2"/>
            <a:r>
              <a:rPr lang="en-US" dirty="0"/>
              <a:t>Drive forward and stop,  </a:t>
            </a:r>
          </a:p>
          <a:p>
            <a:pPr lvl="2"/>
            <a:r>
              <a:rPr lang="en-US" dirty="0"/>
              <a:t>Bang- Bang, with coast vs brake modes,  vs PID</a:t>
            </a:r>
          </a:p>
          <a:p>
            <a:pPr lvl="1"/>
            <a:r>
              <a:rPr lang="en-US" dirty="0"/>
              <a:t>Add and read Pigeon Gyro</a:t>
            </a:r>
          </a:p>
          <a:p>
            <a:pPr lvl="1"/>
            <a:r>
              <a:rPr lang="en-US" dirty="0"/>
              <a:t>Autonomous - State Machine set up</a:t>
            </a:r>
          </a:p>
          <a:p>
            <a:pPr lvl="1"/>
            <a:r>
              <a:rPr lang="en-US" dirty="0"/>
              <a:t>PID control in a square</a:t>
            </a:r>
          </a:p>
          <a:p>
            <a:pPr lvl="1"/>
            <a:r>
              <a:rPr lang="en-US" dirty="0"/>
              <a:t>Motion Magic instead of PID</a:t>
            </a:r>
          </a:p>
          <a:p>
            <a:r>
              <a:rPr lang="en-US" dirty="0"/>
              <a:t>Network Tables and Dashboard</a:t>
            </a:r>
          </a:p>
          <a:p>
            <a:r>
              <a:rPr lang="en-US" dirty="0"/>
              <a:t>Vision tracking</a:t>
            </a:r>
          </a:p>
          <a:p>
            <a:r>
              <a:rPr lang="en-US" dirty="0"/>
              <a:t>Sub Vi’s - making your own</a:t>
            </a:r>
          </a:p>
          <a:p>
            <a:r>
              <a:rPr lang="en-US" dirty="0"/>
              <a:t>Swerve Drive</a:t>
            </a:r>
          </a:p>
          <a:p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Autonomous  Fusion</a:t>
            </a:r>
          </a:p>
          <a:p>
            <a:pPr lvl="1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Drive including motion profiling (or similar)</a:t>
            </a:r>
          </a:p>
          <a:p>
            <a:pPr lvl="1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Mechanism coordination</a:t>
            </a:r>
          </a:p>
          <a:p>
            <a:pPr lvl="1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Dashboard selection, Field API detection</a:t>
            </a:r>
          </a:p>
          <a:p>
            <a:pPr lvl="1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Vision integration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386509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C61919-A1C1-46E4-8C23-93018E1D0E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6"/>
            <a:ext cx="10515600" cy="771858"/>
          </a:xfrm>
        </p:spPr>
        <p:txBody>
          <a:bodyPr/>
          <a:lstStyle/>
          <a:p>
            <a:r>
              <a:rPr lang="en-US" dirty="0"/>
              <a:t>Line Following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6ED062-09AB-4B13-9FB9-B1AC150186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7351" y="994299"/>
            <a:ext cx="2743200" cy="5388745"/>
          </a:xfrm>
        </p:spPr>
        <p:txBody>
          <a:bodyPr>
            <a:normAutofit fontScale="92500" lnSpcReduction="10000"/>
          </a:bodyPr>
          <a:lstStyle/>
          <a:p>
            <a:r>
              <a:rPr lang="en-US" sz="2000" dirty="0"/>
              <a:t>This version uses 6 light sensors</a:t>
            </a:r>
          </a:p>
          <a:p>
            <a:r>
              <a:rPr lang="en-US" sz="2000" dirty="0"/>
              <a:t>X value is given depending which sensors seeing the line </a:t>
            </a:r>
          </a:p>
          <a:p>
            <a:pPr lvl="1"/>
            <a:r>
              <a:rPr lang="en-US" sz="1800" dirty="0"/>
              <a:t>Requires testing/tuning</a:t>
            </a:r>
          </a:p>
          <a:p>
            <a:r>
              <a:rPr lang="en-US" sz="2000" dirty="0"/>
              <a:t>This version keeps Y controlled by driver but limited to a set max speed</a:t>
            </a:r>
          </a:p>
          <a:p>
            <a:endParaRPr lang="en-US" sz="2000" dirty="0"/>
          </a:p>
          <a:p>
            <a:r>
              <a:rPr lang="en-US" sz="2000" dirty="0"/>
              <a:t>Each sensor will have a 1 or 0, these are concatenated into a Boolean number which is then converted to decimal value which ID’s the case number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A23D63-D4A5-4146-853F-6739E2115A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286" t="8544" r="1699" b="6537"/>
          <a:stretch/>
        </p:blipFill>
        <p:spPr>
          <a:xfrm>
            <a:off x="2929501" y="1156316"/>
            <a:ext cx="9262499" cy="5084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91658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4C7B9B-10E2-48EC-81F7-4DEB36CD1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6550"/>
            <a:ext cx="10515600" cy="824483"/>
          </a:xfrm>
        </p:spPr>
        <p:txBody>
          <a:bodyPr/>
          <a:lstStyle/>
          <a:p>
            <a:r>
              <a:rPr lang="en-US" dirty="0"/>
              <a:t>Autonomous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27F72C-8369-4433-9401-E04C84D86E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45219"/>
            <a:ext cx="10515600" cy="5031744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178756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53ED41A-E736-4666-88AC-43662FD628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4306"/>
            <a:ext cx="10515600" cy="815605"/>
          </a:xfrm>
        </p:spPr>
        <p:txBody>
          <a:bodyPr/>
          <a:lstStyle/>
          <a:p>
            <a:r>
              <a:rPr lang="en-US" dirty="0"/>
              <a:t>Future Topics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37E7914-0E52-486C-AEC1-0E9282C3FA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77498"/>
            <a:ext cx="10889202" cy="5646196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Loose ends:</a:t>
            </a:r>
          </a:p>
          <a:p>
            <a:pPr lvl="1"/>
            <a:r>
              <a:rPr lang="en-US" dirty="0"/>
              <a:t>Saving controls on Front Panel so they don’t revert to 0 (or other default) after closing a project - (Right click, Edit, Set all as Default)</a:t>
            </a:r>
          </a:p>
          <a:p>
            <a:pPr lvl="1"/>
            <a:r>
              <a:rPr lang="en-US" dirty="0"/>
              <a:t>Building and Deploying a project onto a </a:t>
            </a:r>
            <a:r>
              <a:rPr lang="en-US" dirty="0" err="1"/>
              <a:t>RoboRio</a:t>
            </a:r>
            <a:endParaRPr lang="en-US" dirty="0"/>
          </a:p>
          <a:p>
            <a:pPr lvl="1"/>
            <a:r>
              <a:rPr lang="en-US" dirty="0"/>
              <a:t>How to run a robot code without a robot?  (useful to set up the logic at home before having robot at limited shop time)</a:t>
            </a:r>
          </a:p>
          <a:p>
            <a:pPr lvl="1"/>
            <a:r>
              <a:rPr lang="en-US" dirty="0"/>
              <a:t>Re-Imaging </a:t>
            </a:r>
            <a:r>
              <a:rPr lang="en-US" dirty="0" err="1"/>
              <a:t>RoboRio</a:t>
            </a:r>
            <a:r>
              <a:rPr lang="en-US" dirty="0"/>
              <a:t>, and web portal setting IP to Static </a:t>
            </a:r>
          </a:p>
          <a:p>
            <a:pPr lvl="1"/>
            <a:r>
              <a:rPr lang="en-US" dirty="0"/>
              <a:t>Imaging the Radio</a:t>
            </a:r>
          </a:p>
          <a:p>
            <a:pPr lvl="1"/>
            <a:r>
              <a:rPr lang="en-US" dirty="0"/>
              <a:t>Button latching</a:t>
            </a:r>
          </a:p>
          <a:p>
            <a:pPr lvl="1"/>
            <a:r>
              <a:rPr lang="en-US" dirty="0"/>
              <a:t>Lots more stuff covered in later chapters of Secret book.</a:t>
            </a:r>
          </a:p>
          <a:p>
            <a:r>
              <a:rPr lang="en-US" dirty="0"/>
              <a:t>Autonomous programming - Secret Book Plus</a:t>
            </a:r>
          </a:p>
          <a:p>
            <a:r>
              <a:rPr lang="en-US" dirty="0"/>
              <a:t>Dashboard and Network Tables - Refer to Secret Book but is there any new stuff?</a:t>
            </a:r>
          </a:p>
          <a:p>
            <a:r>
              <a:rPr lang="en-US" dirty="0"/>
              <a:t>Ultrasonic distance sensing</a:t>
            </a:r>
          </a:p>
          <a:p>
            <a:r>
              <a:rPr lang="en-US" dirty="0"/>
              <a:t>Second ”slot” for PIDF configuration</a:t>
            </a:r>
          </a:p>
          <a:p>
            <a:r>
              <a:rPr lang="en-US" dirty="0"/>
              <a:t>Differential Drive Motion Magic</a:t>
            </a:r>
          </a:p>
          <a:p>
            <a:r>
              <a:rPr lang="en-US" dirty="0"/>
              <a:t>Arbitrary Feed Forward</a:t>
            </a:r>
          </a:p>
          <a:p>
            <a:r>
              <a:rPr lang="en-US" dirty="0"/>
              <a:t>Path Following</a:t>
            </a:r>
          </a:p>
          <a:p>
            <a:r>
              <a:rPr lang="en-US" dirty="0"/>
              <a:t>Motion Profiling &amp; Motion Profile Arc</a:t>
            </a:r>
          </a:p>
          <a:p>
            <a:r>
              <a:rPr lang="en-US" dirty="0"/>
              <a:t>Guide to Apple Pi Swerve Code</a:t>
            </a:r>
          </a:p>
          <a:p>
            <a:r>
              <a:rPr lang="en-US" dirty="0"/>
              <a:t>Swerve Track and Swerve Path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FF9AE6B-5F40-4D1D-B50C-B981A42810B3}"/>
              </a:ext>
            </a:extLst>
          </p:cNvPr>
          <p:cNvSpPr txBox="1"/>
          <p:nvPr/>
        </p:nvSpPr>
        <p:spPr>
          <a:xfrm>
            <a:off x="6096001" y="3932808"/>
            <a:ext cx="583558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Read the rest of Secret Book for more ideas and techniques</a:t>
            </a:r>
          </a:p>
          <a:p>
            <a:endParaRPr lang="en-US" dirty="0">
              <a:solidFill>
                <a:schemeClr val="accent1"/>
              </a:solidFill>
            </a:endParaRPr>
          </a:p>
          <a:p>
            <a:r>
              <a:rPr lang="en-US" dirty="0">
                <a:solidFill>
                  <a:schemeClr val="accent1"/>
                </a:solidFill>
              </a:rPr>
              <a:t>Also read the SRX Phoenix Documentation (it takes a few times to sort it out!) to understand the feedback control and the various power within the SRX controllers.</a:t>
            </a:r>
          </a:p>
          <a:p>
            <a:endParaRPr lang="en-US" dirty="0">
              <a:solidFill>
                <a:schemeClr val="accent1"/>
              </a:solidFill>
            </a:endParaRPr>
          </a:p>
          <a:p>
            <a:r>
              <a:rPr lang="en-US" dirty="0">
                <a:solidFill>
                  <a:schemeClr val="accent1"/>
                </a:solidFill>
              </a:rPr>
              <a:t>Look at the Labview examples, and also the CTRE Labview examples</a:t>
            </a:r>
          </a:p>
        </p:txBody>
      </p:sp>
    </p:spTree>
    <p:extLst>
      <p:ext uri="{BB962C8B-B14F-4D97-AF65-F5344CB8AC3E}">
        <p14:creationId xmlns:p14="http://schemas.microsoft.com/office/powerpoint/2010/main" val="33120435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56AB8B-F843-4922-B92C-50E7CC594F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programming the Robot DO?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C990F5-2E17-4898-B000-28EA511EC9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US" dirty="0"/>
              <a:t> Tele-Operated Mode - Joystick control</a:t>
            </a:r>
          </a:p>
          <a:p>
            <a:pPr lvl="1"/>
            <a:r>
              <a:rPr lang="en-US" dirty="0"/>
              <a:t>Program how motors and Pneumatics act to Drive Team Joystick Commands</a:t>
            </a:r>
          </a:p>
          <a:p>
            <a:pPr lvl="1"/>
            <a:endParaRPr lang="en-US" dirty="0"/>
          </a:p>
          <a:p>
            <a:r>
              <a:rPr lang="en-US" dirty="0"/>
              <a:t>Autonomous Mode - No drive team commands</a:t>
            </a:r>
          </a:p>
          <a:p>
            <a:pPr lvl="1"/>
            <a:r>
              <a:rPr lang="en-US" dirty="0"/>
              <a:t>Prescripted routine(s) that operate robot through a sequence of commands to execute game play for the first 15 seconds of match</a:t>
            </a:r>
          </a:p>
          <a:p>
            <a:pPr lvl="1"/>
            <a:r>
              <a:rPr lang="en-US" dirty="0"/>
              <a:t>Typically highly important to how the robot/Team will compete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66372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D96AD-B3B0-4587-84DD-B115D9E01B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334274"/>
            <a:ext cx="9905998" cy="957532"/>
          </a:xfrm>
        </p:spPr>
        <p:txBody>
          <a:bodyPr>
            <a:normAutofit fontScale="90000"/>
          </a:bodyPr>
          <a:lstStyle/>
          <a:p>
            <a:r>
              <a:rPr lang="en-US" dirty="0"/>
              <a:t>The Electrical Control System</a:t>
            </a:r>
            <a:br>
              <a:rPr lang="en-US" dirty="0"/>
            </a:br>
            <a:r>
              <a:rPr lang="en-US" sz="2700" i="1" dirty="0"/>
              <a:t>Programmers Need to Understand the System!</a:t>
            </a:r>
            <a:endParaRPr lang="en-US" i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B082C2-6D02-4C19-BFFE-166567A0F5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000" t="17083" r="14923" b="4861"/>
          <a:stretch/>
        </p:blipFill>
        <p:spPr>
          <a:xfrm>
            <a:off x="1981199" y="1504950"/>
            <a:ext cx="8543925" cy="535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5358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9A743E-99CB-4CAD-88F2-44D312C4F3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14300"/>
            <a:ext cx="9905998" cy="1905000"/>
          </a:xfrm>
        </p:spPr>
        <p:txBody>
          <a:bodyPr>
            <a:normAutofit/>
          </a:bodyPr>
          <a:lstStyle/>
          <a:p>
            <a:r>
              <a:rPr lang="en-US" dirty="0"/>
              <a:t>Connecting to the Robot:	</a:t>
            </a:r>
            <a:br>
              <a:rPr lang="en-US" sz="3100" dirty="0"/>
            </a:br>
            <a:r>
              <a:rPr lang="en-US" sz="3100" dirty="0"/>
              <a:t>	</a:t>
            </a:r>
            <a:r>
              <a:rPr lang="en-US" sz="2400" dirty="0"/>
              <a:t>The Driver Station and Dashboard</a:t>
            </a:r>
            <a:br>
              <a:rPr lang="en-US" sz="2400" dirty="0"/>
            </a:br>
            <a:r>
              <a:rPr lang="en-US" sz="2400" dirty="0"/>
              <a:t>	IP Addresses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109842-93CD-4FE0-9567-25381A8A10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019300"/>
            <a:ext cx="9905998" cy="4473863"/>
          </a:xfrm>
        </p:spPr>
        <p:txBody>
          <a:bodyPr anchor="t">
            <a:normAutofit fontScale="92500" lnSpcReduction="20000"/>
          </a:bodyPr>
          <a:lstStyle/>
          <a:p>
            <a:r>
              <a:rPr lang="en-US" dirty="0"/>
              <a:t>WPI </a:t>
            </a:r>
            <a:r>
              <a:rPr lang="en-US" dirty="0" err="1"/>
              <a:t>Screensteps</a:t>
            </a:r>
            <a:r>
              <a:rPr lang="en-US" dirty="0"/>
              <a:t> documentation is very clear- find it at:    </a:t>
            </a:r>
            <a:r>
              <a:rPr lang="en-US" dirty="0">
                <a:hlinkClick r:id="rId2"/>
              </a:rPr>
              <a:t>https://wpilib.screenstepslive.com/s/currentCS/m/getting_started/l/599677-frc-driver-station-powered-by-ni-labview</a:t>
            </a:r>
            <a:endParaRPr lang="en-US" dirty="0"/>
          </a:p>
          <a:p>
            <a:endParaRPr lang="en-US" dirty="0"/>
          </a:p>
          <a:p>
            <a:r>
              <a:rPr lang="en-US" dirty="0"/>
              <a:t>IP Addresses:  Every node on a internet network as a unique “IP address”</a:t>
            </a:r>
          </a:p>
          <a:p>
            <a:r>
              <a:rPr lang="en-US" dirty="0"/>
              <a:t>We are on a private network when connected to robot (unlike when connected to internet)</a:t>
            </a:r>
          </a:p>
          <a:p>
            <a:r>
              <a:rPr lang="en-US" dirty="0"/>
              <a:t>We need to provide IP addresses in 5 places to establish connectivity and run programs on robot</a:t>
            </a:r>
          </a:p>
          <a:p>
            <a:endParaRPr lang="en-US" dirty="0"/>
          </a:p>
          <a:p>
            <a:r>
              <a:rPr lang="en-US" dirty="0"/>
              <a:t>Continue on next slide</a:t>
            </a:r>
          </a:p>
        </p:txBody>
      </p:sp>
    </p:spTree>
    <p:extLst>
      <p:ext uri="{BB962C8B-B14F-4D97-AF65-F5344CB8AC3E}">
        <p14:creationId xmlns:p14="http://schemas.microsoft.com/office/powerpoint/2010/main" val="24050997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BE866-AA15-461B-A130-89D640A7F5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491" y="119850"/>
            <a:ext cx="11388436" cy="1330036"/>
          </a:xfrm>
        </p:spPr>
        <p:txBody>
          <a:bodyPr/>
          <a:lstStyle/>
          <a:p>
            <a:r>
              <a:rPr lang="en-US" dirty="0"/>
              <a:t>IP Addresses and connecting to robot, continued: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866216-BE90-4E77-9CE9-66D43028CE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3491" y="1708727"/>
            <a:ext cx="11388436" cy="5029423"/>
          </a:xfrm>
        </p:spPr>
        <p:txBody>
          <a:bodyPr anchor="t">
            <a:normAutofit fontScale="85000" lnSpcReduction="20000"/>
          </a:bodyPr>
          <a:lstStyle/>
          <a:p>
            <a:r>
              <a:rPr lang="en-US" dirty="0"/>
              <a:t>IP addresses for different Components:</a:t>
            </a:r>
          </a:p>
          <a:p>
            <a:pPr lvl="1"/>
            <a:r>
              <a:rPr lang="en-US" dirty="0" err="1"/>
              <a:t>RoboRio</a:t>
            </a:r>
            <a:r>
              <a:rPr lang="en-US" dirty="0"/>
              <a:t>:   			10.XX.XX.2</a:t>
            </a:r>
          </a:p>
          <a:p>
            <a:pPr lvl="1"/>
            <a:r>
              <a:rPr lang="en-US" dirty="0"/>
              <a:t>Radio (modem):		10.XX.XX.1</a:t>
            </a:r>
          </a:p>
          <a:p>
            <a:pPr lvl="1"/>
            <a:r>
              <a:rPr lang="en-US" dirty="0"/>
              <a:t>Laptop(Driver Station): 10.XX.XX.5 or 9   (5 if connecting Wirelessly, 9 if by Radio)</a:t>
            </a:r>
          </a:p>
          <a:p>
            <a:pPr lvl="1"/>
            <a:r>
              <a:rPr lang="en-US" dirty="0"/>
              <a:t>Camera or other accessory (Advanced Topic):  10.XX.XX.11 to 20  (unique # between 11 &amp; 20)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Where XX.XX is team number so for us 20.67</a:t>
            </a:r>
          </a:p>
          <a:p>
            <a:pPr lvl="1"/>
            <a:endParaRPr lang="en-US" dirty="0"/>
          </a:p>
          <a:p>
            <a:r>
              <a:rPr lang="en-US" dirty="0"/>
              <a:t>5 Places needed to identify IP Address:</a:t>
            </a:r>
          </a:p>
          <a:p>
            <a:pPr lvl="1"/>
            <a:r>
              <a:rPr lang="en-US" dirty="0"/>
              <a:t>“Imaging” the </a:t>
            </a:r>
            <a:r>
              <a:rPr lang="en-US" dirty="0" err="1"/>
              <a:t>RoboRio</a:t>
            </a:r>
            <a:r>
              <a:rPr lang="en-US" dirty="0"/>
              <a:t> (will talk to that later, Our </a:t>
            </a:r>
            <a:r>
              <a:rPr lang="en-US" dirty="0" err="1"/>
              <a:t>RoboRios</a:t>
            </a:r>
            <a:r>
              <a:rPr lang="en-US" dirty="0"/>
              <a:t> are already imaged at this point)</a:t>
            </a:r>
          </a:p>
          <a:p>
            <a:pPr lvl="1"/>
            <a:r>
              <a:rPr lang="en-US" dirty="0"/>
              <a:t>Configuring the Radio, there is a utility that does this that is on your laptop with the download of the Update Suite.   If connecting by Ethernet cord  this is not applicable - Our radios are set for now</a:t>
            </a:r>
          </a:p>
          <a:p>
            <a:pPr lvl="1"/>
            <a:r>
              <a:rPr lang="en-US" dirty="0"/>
              <a:t>Configuring the Laptop WIFI or Ethernet IP address</a:t>
            </a:r>
          </a:p>
          <a:p>
            <a:pPr lvl="1"/>
            <a:r>
              <a:rPr lang="en-US" dirty="0"/>
              <a:t>In the Driver Station Set up - just give Team number and it takes care of it.</a:t>
            </a:r>
          </a:p>
          <a:p>
            <a:pPr lvl="1"/>
            <a:r>
              <a:rPr lang="en-US" dirty="0"/>
              <a:t>In the Labview Program Project File - We recommend using the “Static” IP address rather than  the default auto variant</a:t>
            </a:r>
          </a:p>
          <a:p>
            <a:pPr lvl="1"/>
            <a:r>
              <a:rPr lang="en-US" dirty="0"/>
              <a:t>A 6</a:t>
            </a:r>
            <a:r>
              <a:rPr lang="en-US" baseline="30000" dirty="0"/>
              <a:t>th</a:t>
            </a:r>
            <a:r>
              <a:rPr lang="en-US" dirty="0"/>
              <a:t> place may be if you have a camera or other accessory (e.g. a co-processor)</a:t>
            </a:r>
          </a:p>
        </p:txBody>
      </p:sp>
    </p:spTree>
    <p:extLst>
      <p:ext uri="{BB962C8B-B14F-4D97-AF65-F5344CB8AC3E}">
        <p14:creationId xmlns:p14="http://schemas.microsoft.com/office/powerpoint/2010/main" val="21561875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5526</TotalTime>
  <Words>6208</Words>
  <Application>Microsoft Office PowerPoint</Application>
  <PresentationFormat>Widescreen</PresentationFormat>
  <Paragraphs>540</Paragraphs>
  <Slides>52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6" baseType="lpstr">
      <vt:lpstr>Arial</vt:lpstr>
      <vt:lpstr>Calibri</vt:lpstr>
      <vt:lpstr>Calibri Light</vt:lpstr>
      <vt:lpstr>Office Theme</vt:lpstr>
      <vt:lpstr>Controls Training</vt:lpstr>
      <vt:lpstr>First Step - Complete before 1St Meeting: Download and Install Labview for 2019</vt:lpstr>
      <vt:lpstr>PowerPoint Presentation</vt:lpstr>
      <vt:lpstr>Second Step:  Download “Secret Book Of Labview” </vt:lpstr>
      <vt:lpstr>Preliminary Curriculum</vt:lpstr>
      <vt:lpstr>What does programming the Robot DO?</vt:lpstr>
      <vt:lpstr>The Electrical Control System Programmers Need to Understand the System!</vt:lpstr>
      <vt:lpstr>Connecting to the Robot:   The Driver Station and Dashboard  IP Addresses</vt:lpstr>
      <vt:lpstr>IP Addresses and connecting to robot, continued:</vt:lpstr>
      <vt:lpstr>IP Addresses and connecting to robot, continued:</vt:lpstr>
      <vt:lpstr>IP Addresses and connecting to robot continued:</vt:lpstr>
      <vt:lpstr>IP Addresses number 4 &amp; 5</vt:lpstr>
      <vt:lpstr>Download and Install the CTRE Software</vt:lpstr>
      <vt:lpstr>The Phoenix Documentation and Tuner</vt:lpstr>
      <vt:lpstr>Basic Tank Drive  - with CAN controller, e.g. Talon SRX The Phoenix Lifeboat software must be installed prior to this!</vt:lpstr>
      <vt:lpstr>Robot Main</vt:lpstr>
      <vt:lpstr>Begin.vi</vt:lpstr>
      <vt:lpstr>Begin – Using ConfigAll.vi</vt:lpstr>
      <vt:lpstr>Tele-OP</vt:lpstr>
      <vt:lpstr>Basic Tank Drive  - Simple Modification of the drive Type</vt:lpstr>
      <vt:lpstr>Let’s Now add Current Limiting  Current Limiting is done to:  (Discussion needed)  1) Protect from Brownout          - if robot voltage dips below 6.75 volts, the RoboRio cuts power to motors  2) Protect from overheating Motors</vt:lpstr>
      <vt:lpstr>Current Limiting - Continued</vt:lpstr>
      <vt:lpstr>Use of “Periodic” or “Timed Task” block instead of “Tele-OP”</vt:lpstr>
      <vt:lpstr>Use of “Periodic” or “Timed Task” block instead of “Tele-OP”</vt:lpstr>
      <vt:lpstr>More Periodic Loop Development  Parallel Loops </vt:lpstr>
      <vt:lpstr>More Periodic Loop Development   Loop Timing</vt:lpstr>
      <vt:lpstr>Periodic.vi Now with Loop Speed indicators</vt:lpstr>
      <vt:lpstr>Pneumatics</vt:lpstr>
      <vt:lpstr>Global Variables - How to From Secret Book of Labview P. 55</vt:lpstr>
      <vt:lpstr>Lets Make a Electric Catapult Program PID Position Control of a motor with an encoder</vt:lpstr>
      <vt:lpstr>Electric Catapult - Bang-Bang Version</vt:lpstr>
      <vt:lpstr>Position Feedback PID Control</vt:lpstr>
      <vt:lpstr>PID Control of Electric Catapult</vt:lpstr>
      <vt:lpstr>PID Control with a Timer added</vt:lpstr>
      <vt:lpstr>Were you successful at PID tuning?</vt:lpstr>
      <vt:lpstr>Motion Magic - Overview</vt:lpstr>
      <vt:lpstr>Motion Magic: Implementation</vt:lpstr>
      <vt:lpstr>Motion Magic - Tuning</vt:lpstr>
      <vt:lpstr>Motion Magic – CTRE Example</vt:lpstr>
      <vt:lpstr>Read Gyro “Yaw” angle, also Reset Gyro angle</vt:lpstr>
      <vt:lpstr>Gyro Continued</vt:lpstr>
      <vt:lpstr>Drive to an Angle with a Gyro</vt:lpstr>
      <vt:lpstr>Autonomous Drive Challenge</vt:lpstr>
      <vt:lpstr>Velocity PID Control</vt:lpstr>
      <vt:lpstr>Limelight Vision Targeting</vt:lpstr>
      <vt:lpstr>Vision Tracking – X Targeting Example</vt:lpstr>
      <vt:lpstr>Getting the Angles</vt:lpstr>
      <vt:lpstr>Dashboard:  Read/Write Network Tables and Limelight Vision</vt:lpstr>
      <vt:lpstr>Vision Continued:</vt:lpstr>
      <vt:lpstr>Line Following</vt:lpstr>
      <vt:lpstr>Autonomous</vt:lpstr>
      <vt:lpstr>Future Topics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richard page</dc:creator>
  <cp:lastModifiedBy>richard page</cp:lastModifiedBy>
  <cp:revision>185</cp:revision>
  <cp:lastPrinted>2018-12-08T13:01:17Z</cp:lastPrinted>
  <dcterms:created xsi:type="dcterms:W3CDTF">2018-08-22T02:33:44Z</dcterms:created>
  <dcterms:modified xsi:type="dcterms:W3CDTF">2019-12-17T19:22:12Z</dcterms:modified>
</cp:coreProperties>
</file>